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57" r:id="rId4"/>
    <p:sldId id="259" r:id="rId5"/>
    <p:sldId id="279" r:id="rId6"/>
    <p:sldId id="297" r:id="rId7"/>
    <p:sldId id="298" r:id="rId8"/>
    <p:sldId id="299" r:id="rId9"/>
    <p:sldId id="300" r:id="rId10"/>
    <p:sldId id="301" r:id="rId11"/>
    <p:sldId id="302" r:id="rId12"/>
    <p:sldId id="303" r:id="rId13"/>
    <p:sldId id="274"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5"/>
    <p:restoredTop sz="94674"/>
  </p:normalViewPr>
  <p:slideViewPr>
    <p:cSldViewPr snapToGrid="0" snapToObjects="1" showGuides="1">
      <p:cViewPr>
        <p:scale>
          <a:sx n="99" d="100"/>
          <a:sy n="99" d="100"/>
        </p:scale>
        <p:origin x="-24" y="384"/>
      </p:cViewPr>
      <p:guideLst>
        <p:guide orient="horz" pos="2160"/>
        <p:guide pos="38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9086AB2-A53F-FB41-A519-C023187B8A9A}" type="datetimeFigureOut">
              <a:rPr kumimoji="1" lang="zh-CN" altLang="en-US" smtClean="0"/>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8610600" y="6356350"/>
            <a:ext cx="2743200" cy="365125"/>
          </a:xfrm>
          <a:prstGeom prst="rect">
            <a:avLst/>
          </a:prstGeom>
        </p:spPr>
        <p:txBody>
          <a:bodyPr/>
          <a:lstStyle/>
          <a:p>
            <a:fld id="{67BC1A84-E289-E444-9F7C-E28F8472E360}"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1825625"/>
            <a:ext cx="10515600" cy="4351338"/>
          </a:xfrm>
          <a:prstGeom prst="rect">
            <a:avLst/>
          </a:prstGeom>
        </p:spPr>
        <p:txBody>
          <a:bodyPr vert="eaVert"/>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9086AB2-A53F-FB41-A519-C023187B8A9A}" type="datetimeFigureOut">
              <a:rPr kumimoji="1" lang="zh-CN" altLang="en-US" smtClean="0"/>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8610600" y="6356350"/>
            <a:ext cx="2743200" cy="365125"/>
          </a:xfrm>
          <a:prstGeom prst="rect">
            <a:avLst/>
          </a:prstGeom>
        </p:spPr>
        <p:txBody>
          <a:bodyPr/>
          <a:lstStyle/>
          <a:p>
            <a:fld id="{67BC1A84-E289-E444-9F7C-E28F8472E360}"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a:prstGeom prst="rect">
            <a:avLst/>
          </a:prstGeom>
        </p:spPr>
        <p:txBody>
          <a:bodyPr vert="eaVert"/>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9086AB2-A53F-FB41-A519-C023187B8A9A}" type="datetimeFigureOut">
              <a:rPr kumimoji="1" lang="zh-CN" altLang="en-US" smtClean="0"/>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8610600" y="6356350"/>
            <a:ext cx="2743200" cy="365125"/>
          </a:xfrm>
          <a:prstGeom prst="rect">
            <a:avLst/>
          </a:prstGeom>
        </p:spPr>
        <p:txBody>
          <a:bodyPr/>
          <a:lstStyle/>
          <a:p>
            <a:fld id="{67BC1A84-E289-E444-9F7C-E28F8472E360}"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9086AB2-A53F-FB41-A519-C023187B8A9A}" type="datetimeFigureOut">
              <a:rPr kumimoji="1" lang="zh-CN" altLang="en-US" smtClean="0"/>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8610600" y="6356350"/>
            <a:ext cx="2743200" cy="365125"/>
          </a:xfrm>
          <a:prstGeom prst="rect">
            <a:avLst/>
          </a:prstGeom>
        </p:spPr>
        <p:txBody>
          <a:bodyPr/>
          <a:lstStyle/>
          <a:p>
            <a:fld id="{67BC1A84-E289-E444-9F7C-E28F8472E360}"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endParaRPr kumimoji="1" lang="zh-CN" altLang="en-US" smtClean="0"/>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9086AB2-A53F-FB41-A519-C023187B8A9A}" type="datetimeFigureOut">
              <a:rPr kumimoji="1" lang="zh-CN" altLang="en-US" smtClean="0"/>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8610600" y="6356350"/>
            <a:ext cx="2743200" cy="365125"/>
          </a:xfrm>
          <a:prstGeom prst="rect">
            <a:avLst/>
          </a:prstGeom>
        </p:spPr>
        <p:txBody>
          <a:bodyPr/>
          <a:lstStyle/>
          <a:p>
            <a:fld id="{67BC1A84-E289-E444-9F7C-E28F8472E360}"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9086AB2-A53F-FB41-A519-C023187B8A9A}" type="datetimeFigureOut">
              <a:rPr kumimoji="1" lang="zh-CN" altLang="en-US" smtClean="0"/>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a:xfrm>
            <a:off x="8610600" y="6356350"/>
            <a:ext cx="2743200" cy="365125"/>
          </a:xfrm>
          <a:prstGeom prst="rect">
            <a:avLst/>
          </a:prstGeom>
        </p:spPr>
        <p:txBody>
          <a:bodyPr/>
          <a:lstStyle/>
          <a:p>
            <a:fld id="{67BC1A84-E289-E444-9F7C-E28F8472E360}"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endParaRPr kumimoji="1" lang="zh-CN" altLang="en-US" smtClean="0"/>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endParaRPr kumimoji="1" lang="zh-CN" altLang="en-US" smtClean="0"/>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9086AB2-A53F-FB41-A519-C023187B8A9A}" type="datetimeFigureOut">
              <a:rPr kumimoji="1" lang="zh-CN" altLang="en-US" smtClean="0"/>
            </a:fld>
            <a:endParaRPr kumimoji="1"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9" name="幻灯片编号占位符 8"/>
          <p:cNvSpPr>
            <a:spLocks noGrp="1"/>
          </p:cNvSpPr>
          <p:nvPr>
            <p:ph type="sldNum" sz="quarter" idx="12"/>
          </p:nvPr>
        </p:nvSpPr>
        <p:spPr>
          <a:xfrm>
            <a:off x="8610600" y="6356350"/>
            <a:ext cx="2743200" cy="365125"/>
          </a:xfrm>
          <a:prstGeom prst="rect">
            <a:avLst/>
          </a:prstGeom>
        </p:spPr>
        <p:txBody>
          <a:bodyPr/>
          <a:lstStyle/>
          <a:p>
            <a:fld id="{67BC1A84-E289-E444-9F7C-E28F8472E360}"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39086AB2-A53F-FB41-A519-C023187B8A9A}" type="datetimeFigureOut">
              <a:rPr kumimoji="1" lang="zh-CN" altLang="en-US" smtClean="0"/>
            </a:fld>
            <a:endParaRPr kumimoji="1"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5" name="幻灯片编号占位符 4"/>
          <p:cNvSpPr>
            <a:spLocks noGrp="1"/>
          </p:cNvSpPr>
          <p:nvPr>
            <p:ph type="sldNum" sz="quarter" idx="12"/>
          </p:nvPr>
        </p:nvSpPr>
        <p:spPr>
          <a:xfrm>
            <a:off x="8610600" y="6356350"/>
            <a:ext cx="2743200" cy="365125"/>
          </a:xfrm>
          <a:prstGeom prst="rect">
            <a:avLst/>
          </a:prstGeom>
        </p:spPr>
        <p:txBody>
          <a:bodyPr/>
          <a:lstStyle/>
          <a:p>
            <a:fld id="{67BC1A84-E289-E444-9F7C-E28F8472E360}"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39086AB2-A53F-FB41-A519-C023187B8A9A}" type="datetimeFigureOut">
              <a:rPr kumimoji="1" lang="zh-CN" altLang="en-US" smtClean="0"/>
            </a:fld>
            <a:endParaRPr kumimoji="1"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4" name="幻灯片编号占位符 3"/>
          <p:cNvSpPr>
            <a:spLocks noGrp="1"/>
          </p:cNvSpPr>
          <p:nvPr>
            <p:ph type="sldNum" sz="quarter" idx="12"/>
          </p:nvPr>
        </p:nvSpPr>
        <p:spPr>
          <a:xfrm>
            <a:off x="8610600" y="6356350"/>
            <a:ext cx="2743200" cy="365125"/>
          </a:xfrm>
          <a:prstGeom prst="rect">
            <a:avLst/>
          </a:prstGeom>
        </p:spPr>
        <p:txBody>
          <a:bodyPr/>
          <a:lstStyle/>
          <a:p>
            <a:fld id="{67BC1A84-E289-E444-9F7C-E28F8472E360}"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endParaRPr kumimoji="1" lang="zh-CN" altLang="en-US" smtClean="0"/>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9086AB2-A53F-FB41-A519-C023187B8A9A}" type="datetimeFigureOut">
              <a:rPr kumimoji="1" lang="zh-CN" altLang="en-US" smtClean="0"/>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a:xfrm>
            <a:off x="8610600" y="6356350"/>
            <a:ext cx="2743200" cy="365125"/>
          </a:xfrm>
          <a:prstGeom prst="rect">
            <a:avLst/>
          </a:prstGeom>
        </p:spPr>
        <p:txBody>
          <a:bodyPr/>
          <a:lstStyle/>
          <a:p>
            <a:fld id="{67BC1A84-E289-E444-9F7C-E28F8472E360}"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endParaRPr kumimoji="1" lang="zh-CN" altLang="en-US" smtClean="0"/>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9086AB2-A53F-FB41-A519-C023187B8A9A}" type="datetimeFigureOut">
              <a:rPr kumimoji="1" lang="zh-CN" altLang="en-US" smtClean="0"/>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a:xfrm>
            <a:off x="8610600" y="6356350"/>
            <a:ext cx="2743200" cy="365125"/>
          </a:xfrm>
          <a:prstGeom prst="rect">
            <a:avLst/>
          </a:prstGeom>
        </p:spPr>
        <p:txBody>
          <a:bodyPr/>
          <a:lstStyle/>
          <a:p>
            <a:fld id="{67BC1A84-E289-E444-9F7C-E28F8472E360}"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12">
            <a:duotone>
              <a:schemeClr val="bg2">
                <a:shade val="45000"/>
                <a:satMod val="135000"/>
              </a:schemeClr>
              <a:prstClr val="white"/>
            </a:duotone>
            <a:extLst>
              <a:ext uri="{28A0092B-C50C-407E-A947-70E740481C1C}">
                <a14:useLocalDpi xmlns:a14="http://schemas.microsoft.com/office/drawing/2010/main" val="0"/>
              </a:ext>
            </a:extLst>
          </a:blip>
          <a:srcRect t="3125" b="3125"/>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795953" y="2180492"/>
            <a:ext cx="6600093" cy="249701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梯形 6"/>
          <p:cNvSpPr/>
          <p:nvPr/>
        </p:nvSpPr>
        <p:spPr>
          <a:xfrm flipV="1">
            <a:off x="5064209" y="2180491"/>
            <a:ext cx="2063583" cy="269631"/>
          </a:xfrm>
          <a:prstGeom prst="trapezoid">
            <a:avLst>
              <a:gd name="adj" fmla="val 64488"/>
            </a:avLst>
          </a:prstGeom>
          <a:solidFill>
            <a:schemeClr val="tx1">
              <a:lumMod val="75000"/>
              <a:lumOff val="25000"/>
            </a:schemeClr>
          </a:solidFill>
          <a:ln>
            <a:noFill/>
          </a:ln>
          <a:effectLst>
            <a:outerShdw blurRad="279400" dist="762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3631095" y="3019047"/>
            <a:ext cx="4717774" cy="583565"/>
          </a:xfrm>
          <a:prstGeom prst="rect">
            <a:avLst/>
          </a:prstGeom>
          <a:noFill/>
        </p:spPr>
        <p:txBody>
          <a:bodyPr wrap="square" rtlCol="0">
            <a:spAutoFit/>
          </a:bodyPr>
          <a:lstStyle/>
          <a:p>
            <a:pPr algn="dist"/>
            <a:r>
              <a:rPr kumimoji="1" lang="zh-CN" altLang="en-US" sz="3200" dirty="0">
                <a:latin typeface="Heiti SC Light" charset="-122"/>
                <a:ea typeface="Heiti SC Light" charset="-122"/>
                <a:cs typeface="Heiti SC Light" charset="-122"/>
              </a:rPr>
              <a:t>寒假汇报</a:t>
            </a:r>
            <a:endParaRPr kumimoji="1" lang="zh-CN" altLang="en-US" sz="3200" dirty="0">
              <a:latin typeface="Heiti SC Light" charset="-122"/>
              <a:ea typeface="Heiti SC Light" charset="-122"/>
              <a:cs typeface="Heiti SC Light" charset="-122"/>
            </a:endParaRPr>
          </a:p>
        </p:txBody>
      </p:sp>
      <p:sp>
        <p:nvSpPr>
          <p:cNvPr id="9" name="文本框 8"/>
          <p:cNvSpPr txBox="1"/>
          <p:nvPr/>
        </p:nvSpPr>
        <p:spPr>
          <a:xfrm>
            <a:off x="3451341" y="3758608"/>
            <a:ext cx="5289371" cy="4914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000" dirty="0">
                <a:solidFill>
                  <a:schemeClr val="tx1">
                    <a:lumMod val="65000"/>
                    <a:lumOff val="35000"/>
                  </a:schemeClr>
                </a:solidFill>
                <a:latin typeface="Heiti SC Light" charset="-122"/>
                <a:ea typeface="Heiti SC Light" charset="-122"/>
                <a:cs typeface="Heiti SC Light" charset="-122"/>
              </a:rPr>
              <a:t>汇报人：孙  超                    导师：温  蜜</a:t>
            </a:r>
            <a:endParaRPr lang="zh-CN" altLang="en-US" sz="2000" dirty="0">
              <a:solidFill>
                <a:schemeClr val="tx1">
                  <a:lumMod val="65000"/>
                  <a:lumOff val="35000"/>
                </a:schemeClr>
              </a:solidFill>
              <a:latin typeface="Heiti SC Light" charset="-122"/>
              <a:ea typeface="Heiti SC Light" charset="-122"/>
              <a:cs typeface="Heiti SC Light" charset="-122"/>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5"/>
          <p:cNvCxnSpPr/>
          <p:nvPr/>
        </p:nvCxnSpPr>
        <p:spPr>
          <a:xfrm rot="5400000">
            <a:off x="4330700" y="3146567"/>
            <a:ext cx="3556000" cy="2117"/>
          </a:xfrm>
          <a:prstGeom prst="line">
            <a:avLst/>
          </a:prstGeom>
          <a:ln w="12700">
            <a:solidFill>
              <a:schemeClr val="tx1">
                <a:lumMod val="75000"/>
                <a:lumOff val="2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9" name="图片 8"/>
          <p:cNvPicPr/>
          <p:nvPr/>
        </p:nvPicPr>
        <p:blipFill>
          <a:blip r:embed="rId1"/>
          <a:stretch>
            <a:fillRect/>
          </a:stretch>
        </p:blipFill>
        <p:spPr>
          <a:xfrm>
            <a:off x="1585595" y="1103630"/>
            <a:ext cx="3240000" cy="4392000"/>
          </a:xfrm>
          <a:prstGeom prst="rect">
            <a:avLst/>
          </a:prstGeom>
        </p:spPr>
      </p:pic>
      <p:pic>
        <p:nvPicPr>
          <p:cNvPr id="10" name="图片 9"/>
          <p:cNvPicPr/>
          <p:nvPr/>
        </p:nvPicPr>
        <p:blipFill>
          <a:blip r:embed="rId2"/>
          <a:stretch>
            <a:fillRect/>
          </a:stretch>
        </p:blipFill>
        <p:spPr>
          <a:xfrm>
            <a:off x="7256780" y="1103630"/>
            <a:ext cx="3240000" cy="4392117"/>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18516" y="2210124"/>
            <a:ext cx="1124262" cy="4706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5805122" y="2222600"/>
            <a:ext cx="581756" cy="470601"/>
          </a:xfrm>
          <a:prstGeom prst="rect">
            <a:avLst/>
          </a:prstGeom>
          <a:noFill/>
        </p:spPr>
        <p:txBody>
          <a:bodyPr wrap="square" rtlCol="0">
            <a:spAutoFit/>
          </a:bodyPr>
          <a:lstStyle/>
          <a:p>
            <a:pPr algn="dist"/>
            <a:r>
              <a:rPr kumimoji="1" lang="en-US" altLang="zh-CN" sz="2400" dirty="0" smtClean="0">
                <a:solidFill>
                  <a:schemeClr val="bg1"/>
                </a:solidFill>
                <a:latin typeface="Heiti SC Light" charset="-122"/>
                <a:ea typeface="Heiti SC Light" charset="-122"/>
                <a:cs typeface="Heiti SC Light" charset="-122"/>
              </a:rPr>
              <a:t>02</a:t>
            </a:r>
            <a:endParaRPr kumimoji="1" lang="zh-CN" altLang="en-US" sz="2400" dirty="0">
              <a:solidFill>
                <a:schemeClr val="bg1"/>
              </a:solidFill>
              <a:latin typeface="Heiti SC Light" charset="-122"/>
              <a:ea typeface="Heiti SC Light" charset="-122"/>
              <a:cs typeface="Heiti SC Light" charset="-122"/>
            </a:endParaRPr>
          </a:p>
        </p:txBody>
      </p:sp>
      <p:sp>
        <p:nvSpPr>
          <p:cNvPr id="34" name="文本框 33"/>
          <p:cNvSpPr txBox="1"/>
          <p:nvPr/>
        </p:nvSpPr>
        <p:spPr>
          <a:xfrm>
            <a:off x="4410372" y="3073860"/>
            <a:ext cx="3340549" cy="398780"/>
          </a:xfrm>
          <a:prstGeom prst="rect">
            <a:avLst/>
          </a:prstGeom>
          <a:noFill/>
        </p:spPr>
        <p:txBody>
          <a:bodyPr wrap="square" rtlCol="0">
            <a:spAutoFit/>
          </a:bodyPr>
          <a:lstStyle/>
          <a:p>
            <a:pPr algn="dist"/>
            <a:r>
              <a:rPr kumimoji="1" lang="zh-CN" altLang="en-US" sz="2000" spc="300" dirty="0" smtClean="0">
                <a:latin typeface="Heiti SC Light" charset="-122"/>
                <a:ea typeface="Heiti SC Light" charset="-122"/>
                <a:cs typeface="Heiti SC Light" charset="-122"/>
              </a:rPr>
              <a:t>计划</a:t>
            </a:r>
            <a:endParaRPr kumimoji="1" lang="zh-CN" altLang="en-US" sz="2000" spc="300" dirty="0" smtClean="0">
              <a:latin typeface="Heiti SC Light" charset="-122"/>
              <a:ea typeface="Heiti SC Light" charset="-122"/>
              <a:cs typeface="Heiti SC Light" charset="-122"/>
            </a:endParaRPr>
          </a:p>
        </p:txBody>
      </p:sp>
      <p:sp>
        <p:nvSpPr>
          <p:cNvPr id="2" name="文本框 1"/>
          <p:cNvSpPr txBox="1"/>
          <p:nvPr/>
        </p:nvSpPr>
        <p:spPr>
          <a:xfrm>
            <a:off x="1671955" y="4048760"/>
            <a:ext cx="8754110" cy="2030095"/>
          </a:xfrm>
          <a:prstGeom prst="rect">
            <a:avLst/>
          </a:prstGeom>
          <a:noFill/>
        </p:spPr>
        <p:txBody>
          <a:bodyPr wrap="square" rtlCol="0">
            <a:spAutoFit/>
          </a:bodyPr>
          <a:p>
            <a:r>
              <a:rPr lang="zh-CN" altLang="en-US">
                <a:latin typeface="Arial" panose="020B0604020202090204" pitchFamily="34" charset="0"/>
                <a:cs typeface="Arial" panose="020B0604020202090204" pitchFamily="34" charset="0"/>
              </a:rPr>
              <a:t>•</a:t>
            </a:r>
            <a:r>
              <a:rPr lang="zh-CN" altLang="en-US"/>
              <a:t>Cascade R-CNN:High Quality Object Detection and Instance Segmentation</a:t>
            </a:r>
            <a:r>
              <a:rPr lang="en-US" altLang="zh-CN"/>
              <a:t>-CVPR-2018</a:t>
            </a:r>
            <a:endParaRPr lang="zh-CN" altLang="en-US"/>
          </a:p>
          <a:p>
            <a:r>
              <a:rPr lang="zh-CN" altLang="en-US">
                <a:latin typeface="Arial" panose="020B0604020202090204" pitchFamily="34" charset="0"/>
                <a:cs typeface="Arial" panose="020B0604020202090204" pitchFamily="34" charset="0"/>
                <a:sym typeface="+mn-ea"/>
              </a:rPr>
              <a:t>•</a:t>
            </a:r>
            <a:r>
              <a:rPr lang="zh-CN" altLang="en-US"/>
              <a:t>FCOS: Fully Convolutional One-Stage Object Detection</a:t>
            </a:r>
            <a:r>
              <a:rPr lang="en-US" altLang="zh-CN"/>
              <a:t>-CVPR-2019</a:t>
            </a:r>
            <a:endParaRPr lang="en-US" altLang="zh-CN"/>
          </a:p>
          <a:p>
            <a:r>
              <a:rPr lang="zh-CN" altLang="en-US">
                <a:latin typeface="Arial" panose="020B0604020202090204" pitchFamily="34" charset="0"/>
                <a:cs typeface="Arial" panose="020B0604020202090204" pitchFamily="34" charset="0"/>
                <a:sym typeface="+mn-ea"/>
              </a:rPr>
              <a:t>•</a:t>
            </a:r>
            <a:r>
              <a:rPr lang="zh-CN" altLang="en-US"/>
              <a:t>CornerNet-Lite: Efficient Keypoint Based Object Detection</a:t>
            </a:r>
            <a:r>
              <a:rPr lang="en-US" altLang="zh-CN"/>
              <a:t>-CVPR-2019</a:t>
            </a:r>
            <a:endParaRPr lang="en-US" altLang="zh-CN"/>
          </a:p>
          <a:p>
            <a:r>
              <a:rPr lang="zh-CN" altLang="en-US">
                <a:latin typeface="Arial" panose="020B0604020202090204" pitchFamily="34" charset="0"/>
                <a:cs typeface="Arial" panose="020B0604020202090204" pitchFamily="34" charset="0"/>
                <a:sym typeface="+mn-ea"/>
              </a:rPr>
              <a:t>•</a:t>
            </a:r>
            <a:r>
              <a:rPr lang="en-US" altLang="zh-CN">
                <a:latin typeface="Arial" panose="020B0604020202090204" pitchFamily="34" charset="0"/>
                <a:cs typeface="Arial" panose="020B0604020202090204" pitchFamily="34" charset="0"/>
                <a:sym typeface="+mn-ea"/>
              </a:rPr>
              <a:t>...</a:t>
            </a:r>
            <a:endParaRPr lang="en-US" altLang="zh-CN">
              <a:latin typeface="Arial" panose="020B0604020202090204" pitchFamily="34" charset="0"/>
              <a:cs typeface="Arial" panose="020B0604020202090204" pitchFamily="34" charset="0"/>
              <a:sym typeface="+mn-ea"/>
            </a:endParaRPr>
          </a:p>
          <a:p>
            <a:r>
              <a:rPr lang="zh-CN" altLang="en-US">
                <a:latin typeface="Arial" panose="020B0604020202090204" pitchFamily="34" charset="0"/>
                <a:cs typeface="Arial" panose="020B0604020202090204" pitchFamily="34" charset="0"/>
                <a:sym typeface="+mn-ea"/>
              </a:rPr>
              <a:t>•精度与速度结合</a:t>
            </a:r>
            <a:endParaRPr lang="zh-CN" altLang="en-US">
              <a:latin typeface="Arial" panose="020B0604020202090204" pitchFamily="34" charset="0"/>
              <a:cs typeface="Arial" panose="020B0604020202090204" pitchFamily="34" charset="0"/>
              <a:sym typeface="+mn-ea"/>
            </a:endParaRPr>
          </a:p>
          <a:p>
            <a:r>
              <a:rPr lang="zh-CN" altLang="en-US">
                <a:latin typeface="Arial" panose="020B0604020202090204" pitchFamily="34" charset="0"/>
                <a:cs typeface="Arial" panose="020B0604020202090204" pitchFamily="34" charset="0"/>
                <a:sym typeface="+mn-ea"/>
              </a:rPr>
              <a:t>•目标候选框</a:t>
            </a:r>
            <a:endParaRPr lang="zh-CN" altLang="en-US">
              <a:latin typeface="Arial" panose="020B0604020202090204" pitchFamily="34" charset="0"/>
              <a:cs typeface="Arial" panose="020B0604020202090204" pitchFamily="34" charset="0"/>
              <a:sym typeface="+mn-ea"/>
            </a:endParaRPr>
          </a:p>
          <a:p>
            <a:r>
              <a:rPr lang="zh-CN" altLang="en-US">
                <a:latin typeface="Arial" panose="020B0604020202090204" pitchFamily="34" charset="0"/>
                <a:cs typeface="Arial" panose="020B0604020202090204" pitchFamily="34" charset="0"/>
                <a:sym typeface="+mn-ea"/>
              </a:rPr>
              <a:t>•大尺度图像的目标检测问题</a:t>
            </a:r>
            <a:endParaRPr lang="en-US" altLang="zh-CN">
              <a:latin typeface="Arial" panose="020B0604020202090204" pitchFamily="34" charset="0"/>
              <a:cs typeface="Arial" panose="020B0604020202090204" pitchFamily="34" charset="0"/>
              <a:sym typeface="+mn-ea"/>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863547" y="2672433"/>
            <a:ext cx="2464905" cy="598796"/>
          </a:xfrm>
          <a:prstGeom prst="rect">
            <a:avLst/>
          </a:prstGeom>
          <a:noFill/>
        </p:spPr>
        <p:txBody>
          <a:bodyPr wrap="square" rtlCol="0">
            <a:spAutoFit/>
          </a:bodyPr>
          <a:lstStyle/>
          <a:p>
            <a:pPr algn="dist"/>
            <a:r>
              <a:rPr kumimoji="1" lang="en-US" altLang="zh-CN" sz="3200" dirty="0" smtClean="0">
                <a:latin typeface="Heiti SC Light" charset="-122"/>
                <a:ea typeface="Heiti SC Light" charset="-122"/>
                <a:cs typeface="Heiti SC Light" charset="-122"/>
              </a:rPr>
              <a:t>THANKS</a:t>
            </a:r>
            <a:endParaRPr kumimoji="1" lang="zh-CN" altLang="en-US" sz="3200" dirty="0">
              <a:latin typeface="Heiti SC Light" charset="-122"/>
              <a:ea typeface="Heiti SC Light" charset="-122"/>
              <a:cs typeface="Heiti SC Light" charset="-122"/>
            </a:endParaRPr>
          </a:p>
        </p:txBody>
      </p:sp>
      <p:sp>
        <p:nvSpPr>
          <p:cNvPr id="9" name="文本框 8"/>
          <p:cNvSpPr txBox="1"/>
          <p:nvPr/>
        </p:nvSpPr>
        <p:spPr>
          <a:xfrm>
            <a:off x="4863465" y="3712210"/>
            <a:ext cx="2550160" cy="4914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130000"/>
              </a:lnSpc>
            </a:pPr>
            <a:r>
              <a:rPr lang="en-US" altLang="zh-CN" sz="2000" dirty="0" smtClean="0">
                <a:solidFill>
                  <a:schemeClr val="tx1">
                    <a:lumMod val="65000"/>
                    <a:lumOff val="35000"/>
                  </a:schemeClr>
                </a:solidFill>
                <a:latin typeface="黑体-简" panose="02000000000000000000" charset="-122"/>
                <a:ea typeface="黑体-简" panose="02000000000000000000" charset="-122"/>
                <a:cs typeface="黑体-简" panose="02000000000000000000" charset="-122"/>
              </a:rPr>
              <a:t>TIME</a:t>
            </a:r>
            <a:r>
              <a:rPr lang="zh-CN" altLang="en-US" sz="2000" dirty="0" smtClean="0">
                <a:solidFill>
                  <a:schemeClr val="tx1">
                    <a:lumMod val="65000"/>
                    <a:lumOff val="35000"/>
                  </a:schemeClr>
                </a:solidFill>
                <a:latin typeface="黑体-简" panose="02000000000000000000" charset="-122"/>
                <a:ea typeface="黑体-简" panose="02000000000000000000" charset="-122"/>
                <a:cs typeface="黑体-简" panose="02000000000000000000" charset="-122"/>
              </a:rPr>
              <a:t>：</a:t>
            </a:r>
            <a:r>
              <a:rPr lang="en-US" altLang="zh-CN" sz="2000" dirty="0" smtClean="0">
                <a:solidFill>
                  <a:schemeClr val="tx1">
                    <a:lumMod val="65000"/>
                    <a:lumOff val="35000"/>
                  </a:schemeClr>
                </a:solidFill>
                <a:latin typeface="黑体-简" panose="02000000000000000000" charset="-122"/>
                <a:ea typeface="黑体-简" panose="02000000000000000000" charset="-122"/>
                <a:cs typeface="黑体-简" panose="02000000000000000000" charset="-122"/>
              </a:rPr>
              <a:t>2020.02.26</a:t>
            </a:r>
            <a:endParaRPr lang="en-US" altLang="zh-CN" sz="2000" dirty="0" smtClean="0">
              <a:solidFill>
                <a:schemeClr val="tx1">
                  <a:lumMod val="65000"/>
                  <a:lumOff val="35000"/>
                </a:schemeClr>
              </a:solidFill>
              <a:latin typeface="黑体-简" panose="02000000000000000000" charset="-122"/>
              <a:ea typeface="黑体-简" panose="02000000000000000000" charset="-122"/>
              <a:cs typeface="黑体-简" panose="02000000000000000000" charset="-122"/>
            </a:endParaRPr>
          </a:p>
        </p:txBody>
      </p:sp>
      <p:cxnSp>
        <p:nvCxnSpPr>
          <p:cNvPr id="3" name="直线连接符 2"/>
          <p:cNvCxnSpPr/>
          <p:nvPr/>
        </p:nvCxnSpPr>
        <p:spPr>
          <a:xfrm>
            <a:off x="3256609" y="3429000"/>
            <a:ext cx="567878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324199" y="1250754"/>
            <a:ext cx="2396479" cy="470601"/>
          </a:xfrm>
          <a:prstGeom prst="rect">
            <a:avLst/>
          </a:prstGeom>
          <a:noFill/>
        </p:spPr>
        <p:txBody>
          <a:bodyPr wrap="square" rtlCol="0">
            <a:spAutoFit/>
          </a:bodyPr>
          <a:lstStyle/>
          <a:p>
            <a:pPr algn="dist"/>
            <a:r>
              <a:rPr kumimoji="1" lang="en-US" altLang="zh-CN" sz="2400" dirty="0" smtClean="0">
                <a:solidFill>
                  <a:schemeClr val="tx1">
                    <a:lumMod val="75000"/>
                    <a:lumOff val="25000"/>
                  </a:schemeClr>
                </a:solidFill>
                <a:latin typeface="Heiti SC Light" charset="-122"/>
                <a:ea typeface="Heiti SC Light" charset="-122"/>
                <a:cs typeface="Heiti SC Light" charset="-122"/>
              </a:rPr>
              <a:t>CONTENTS</a:t>
            </a:r>
            <a:endParaRPr kumimoji="1" lang="zh-CN" altLang="en-US" sz="2400" dirty="0">
              <a:solidFill>
                <a:schemeClr val="tx1">
                  <a:lumMod val="75000"/>
                  <a:lumOff val="25000"/>
                </a:schemeClr>
              </a:solidFill>
              <a:latin typeface="Heiti SC Light" charset="-122"/>
              <a:ea typeface="Heiti SC Light" charset="-122"/>
              <a:cs typeface="Heiti SC Light" charset="-122"/>
            </a:endParaRPr>
          </a:p>
        </p:txBody>
      </p:sp>
      <p:sp>
        <p:nvSpPr>
          <p:cNvPr id="2" name="矩形 1"/>
          <p:cNvSpPr/>
          <p:nvPr/>
        </p:nvSpPr>
        <p:spPr>
          <a:xfrm>
            <a:off x="908427" y="1138788"/>
            <a:ext cx="1415772" cy="584775"/>
          </a:xfrm>
          <a:prstGeom prst="rect">
            <a:avLst/>
          </a:prstGeom>
        </p:spPr>
        <p:txBody>
          <a:bodyPr wrap="none">
            <a:spAutoFit/>
          </a:bodyPr>
          <a:lstStyle/>
          <a:p>
            <a:r>
              <a:rPr kumimoji="1" lang="zh-CN" altLang="en-US" sz="3200" dirty="0" smtClean="0">
                <a:solidFill>
                  <a:schemeClr val="tx1">
                    <a:lumMod val="75000"/>
                    <a:lumOff val="25000"/>
                  </a:schemeClr>
                </a:solidFill>
                <a:latin typeface="Heiti SC Light" charset="-122"/>
                <a:ea typeface="Heiti SC Light" charset="-122"/>
                <a:cs typeface="Heiti SC Light" charset="-122"/>
              </a:rPr>
              <a:t>目录</a:t>
            </a:r>
            <a:r>
              <a:rPr kumimoji="1" lang="en-US" altLang="zh-CN" sz="3200" dirty="0" smtClean="0">
                <a:solidFill>
                  <a:schemeClr val="tx1">
                    <a:lumMod val="75000"/>
                    <a:lumOff val="25000"/>
                  </a:schemeClr>
                </a:solidFill>
                <a:latin typeface="Heiti SC Light" charset="-122"/>
                <a:ea typeface="Heiti SC Light" charset="-122"/>
                <a:cs typeface="Heiti SC Light" charset="-122"/>
              </a:rPr>
              <a:t>·</a:t>
            </a:r>
            <a:endParaRPr lang="zh-CN" altLang="en-US" sz="3200" dirty="0"/>
          </a:p>
        </p:txBody>
      </p:sp>
      <p:grpSp>
        <p:nvGrpSpPr>
          <p:cNvPr id="13" name="组 12"/>
          <p:cNvGrpSpPr/>
          <p:nvPr/>
        </p:nvGrpSpPr>
        <p:grpSpPr>
          <a:xfrm>
            <a:off x="1600322" y="2763250"/>
            <a:ext cx="3826118" cy="797342"/>
            <a:chOff x="2120780" y="2799184"/>
            <a:chExt cx="3478289" cy="877077"/>
          </a:xfrm>
        </p:grpSpPr>
        <p:sp>
          <p:nvSpPr>
            <p:cNvPr id="3" name="矩形 2"/>
            <p:cNvSpPr/>
            <p:nvPr/>
          </p:nvSpPr>
          <p:spPr>
            <a:xfrm>
              <a:off x="2120780" y="2799184"/>
              <a:ext cx="3478289" cy="877077"/>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 name="直线连接符 4"/>
            <p:cNvCxnSpPr/>
            <p:nvPr/>
          </p:nvCxnSpPr>
          <p:spPr>
            <a:xfrm flipV="1">
              <a:off x="2655474" y="2799186"/>
              <a:ext cx="337485" cy="8770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1723943" y="2931088"/>
            <a:ext cx="524503" cy="461665"/>
          </a:xfrm>
          <a:prstGeom prst="rect">
            <a:avLst/>
          </a:prstGeom>
          <a:noFill/>
        </p:spPr>
        <p:txBody>
          <a:bodyPr wrap="none" rtlCol="0">
            <a:spAutoFit/>
          </a:bodyPr>
          <a:lstStyle/>
          <a:p>
            <a:r>
              <a:rPr kumimoji="1" lang="en-US" altLang="zh-CN" sz="2400" dirty="0" smtClean="0">
                <a:solidFill>
                  <a:schemeClr val="tx1">
                    <a:lumMod val="75000"/>
                    <a:lumOff val="25000"/>
                  </a:schemeClr>
                </a:solidFill>
                <a:latin typeface="Heiti SC Light" charset="-122"/>
                <a:ea typeface="Heiti SC Light" charset="-122"/>
                <a:cs typeface="Heiti SC Light" charset="-122"/>
              </a:rPr>
              <a:t>01</a:t>
            </a:r>
            <a:endParaRPr kumimoji="1" lang="zh-CN" altLang="en-US" sz="2400" dirty="0">
              <a:solidFill>
                <a:schemeClr val="tx1">
                  <a:lumMod val="75000"/>
                  <a:lumOff val="25000"/>
                </a:schemeClr>
              </a:solidFill>
              <a:latin typeface="Heiti SC Light" charset="-122"/>
              <a:ea typeface="Heiti SC Light" charset="-122"/>
              <a:cs typeface="Heiti SC Light" charset="-122"/>
            </a:endParaRPr>
          </a:p>
        </p:txBody>
      </p:sp>
      <p:sp>
        <p:nvSpPr>
          <p:cNvPr id="12" name="文本框 11"/>
          <p:cNvSpPr txBox="1"/>
          <p:nvPr/>
        </p:nvSpPr>
        <p:spPr>
          <a:xfrm>
            <a:off x="2712738" y="2992642"/>
            <a:ext cx="2443877" cy="337185"/>
          </a:xfrm>
          <a:prstGeom prst="rect">
            <a:avLst/>
          </a:prstGeom>
          <a:noFill/>
        </p:spPr>
        <p:txBody>
          <a:bodyPr wrap="square" rtlCol="0">
            <a:spAutoFit/>
          </a:bodyPr>
          <a:lstStyle/>
          <a:p>
            <a:pPr algn="dist"/>
            <a:r>
              <a:rPr kumimoji="1" lang="zh-CN" altLang="en-US" sz="1600" spc="300" dirty="0">
                <a:latin typeface="Heiti SC Light" charset="-122"/>
                <a:ea typeface="Heiti SC Light" charset="-122"/>
                <a:cs typeface="Heiti SC Light" charset="-122"/>
              </a:rPr>
              <a:t>学习汇报</a:t>
            </a:r>
            <a:endParaRPr kumimoji="1" lang="zh-CN" altLang="en-US" sz="1600" spc="300" dirty="0">
              <a:latin typeface="Heiti SC Light" charset="-122"/>
              <a:ea typeface="Heiti SC Light" charset="-122"/>
              <a:cs typeface="Heiti SC Light" charset="-122"/>
            </a:endParaRPr>
          </a:p>
        </p:txBody>
      </p:sp>
      <p:grpSp>
        <p:nvGrpSpPr>
          <p:cNvPr id="19" name="组 18"/>
          <p:cNvGrpSpPr/>
          <p:nvPr/>
        </p:nvGrpSpPr>
        <p:grpSpPr>
          <a:xfrm>
            <a:off x="6699476" y="2763250"/>
            <a:ext cx="3826118" cy="797342"/>
            <a:chOff x="2120780" y="2799184"/>
            <a:chExt cx="3478289" cy="877077"/>
          </a:xfrm>
        </p:grpSpPr>
        <p:sp>
          <p:nvSpPr>
            <p:cNvPr id="20" name="矩形 19"/>
            <p:cNvSpPr/>
            <p:nvPr/>
          </p:nvSpPr>
          <p:spPr>
            <a:xfrm>
              <a:off x="2120780" y="2799184"/>
              <a:ext cx="3478289" cy="877077"/>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1" name="直线连接符 20"/>
            <p:cNvCxnSpPr/>
            <p:nvPr/>
          </p:nvCxnSpPr>
          <p:spPr>
            <a:xfrm flipV="1">
              <a:off x="2655474" y="2799186"/>
              <a:ext cx="337485" cy="8770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2" name="文本框 21"/>
          <p:cNvSpPr txBox="1"/>
          <p:nvPr/>
        </p:nvSpPr>
        <p:spPr>
          <a:xfrm>
            <a:off x="6823097" y="2931088"/>
            <a:ext cx="524503" cy="461665"/>
          </a:xfrm>
          <a:prstGeom prst="rect">
            <a:avLst/>
          </a:prstGeom>
          <a:noFill/>
        </p:spPr>
        <p:txBody>
          <a:bodyPr wrap="none" rtlCol="0">
            <a:spAutoFit/>
          </a:bodyPr>
          <a:lstStyle/>
          <a:p>
            <a:r>
              <a:rPr kumimoji="1" lang="en-US" altLang="zh-CN" sz="2400" dirty="0" smtClean="0">
                <a:solidFill>
                  <a:schemeClr val="tx1">
                    <a:lumMod val="75000"/>
                    <a:lumOff val="25000"/>
                  </a:schemeClr>
                </a:solidFill>
                <a:latin typeface="Heiti SC Light" charset="-122"/>
                <a:ea typeface="Heiti SC Light" charset="-122"/>
                <a:cs typeface="Heiti SC Light" charset="-122"/>
              </a:rPr>
              <a:t>02</a:t>
            </a:r>
            <a:endParaRPr kumimoji="1" lang="zh-CN" altLang="en-US" sz="2400" dirty="0">
              <a:solidFill>
                <a:schemeClr val="tx1">
                  <a:lumMod val="75000"/>
                  <a:lumOff val="25000"/>
                </a:schemeClr>
              </a:solidFill>
              <a:latin typeface="Heiti SC Light" charset="-122"/>
              <a:ea typeface="Heiti SC Light" charset="-122"/>
              <a:cs typeface="Heiti SC Light" charset="-122"/>
            </a:endParaRPr>
          </a:p>
        </p:txBody>
      </p:sp>
      <p:sp>
        <p:nvSpPr>
          <p:cNvPr id="23" name="文本框 22"/>
          <p:cNvSpPr txBox="1"/>
          <p:nvPr/>
        </p:nvSpPr>
        <p:spPr>
          <a:xfrm>
            <a:off x="7811892" y="2992642"/>
            <a:ext cx="2443877" cy="337185"/>
          </a:xfrm>
          <a:prstGeom prst="rect">
            <a:avLst/>
          </a:prstGeom>
          <a:noFill/>
        </p:spPr>
        <p:txBody>
          <a:bodyPr wrap="square" rtlCol="0">
            <a:spAutoFit/>
          </a:bodyPr>
          <a:lstStyle/>
          <a:p>
            <a:pPr algn="dist"/>
            <a:r>
              <a:rPr kumimoji="1" lang="zh-CN" altLang="en-US" sz="1600" spc="300" dirty="0">
                <a:latin typeface="Heiti SC Light" charset="-122"/>
                <a:ea typeface="Heiti SC Light" charset="-122"/>
                <a:cs typeface="Heiti SC Light" charset="-122"/>
              </a:rPr>
              <a:t>计划</a:t>
            </a:r>
            <a:endParaRPr kumimoji="1" lang="zh-CN" altLang="en-US" sz="1600" spc="300" dirty="0">
              <a:latin typeface="Heiti SC Light" charset="-122"/>
              <a:ea typeface="Heiti SC Light" charset="-122"/>
              <a:cs typeface="Heiti SC Light"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18516" y="2210124"/>
            <a:ext cx="1124262" cy="4706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5805122" y="2222600"/>
            <a:ext cx="581756" cy="470601"/>
          </a:xfrm>
          <a:prstGeom prst="rect">
            <a:avLst/>
          </a:prstGeom>
          <a:noFill/>
        </p:spPr>
        <p:txBody>
          <a:bodyPr wrap="square" rtlCol="0">
            <a:spAutoFit/>
          </a:bodyPr>
          <a:lstStyle/>
          <a:p>
            <a:pPr algn="dist"/>
            <a:r>
              <a:rPr kumimoji="1" lang="en-US" altLang="zh-CN" sz="2400" dirty="0" smtClean="0">
                <a:solidFill>
                  <a:schemeClr val="bg1"/>
                </a:solidFill>
                <a:latin typeface="Heiti SC Light" charset="-122"/>
                <a:ea typeface="Heiti SC Light" charset="-122"/>
                <a:cs typeface="Heiti SC Light" charset="-122"/>
              </a:rPr>
              <a:t>01</a:t>
            </a:r>
            <a:endParaRPr kumimoji="1" lang="zh-CN" altLang="en-US" sz="2400" dirty="0">
              <a:solidFill>
                <a:schemeClr val="bg1"/>
              </a:solidFill>
              <a:latin typeface="Heiti SC Light" charset="-122"/>
              <a:ea typeface="Heiti SC Light" charset="-122"/>
              <a:cs typeface="Heiti SC Light" charset="-122"/>
            </a:endParaRPr>
          </a:p>
        </p:txBody>
      </p:sp>
      <p:sp>
        <p:nvSpPr>
          <p:cNvPr id="34" name="文本框 33"/>
          <p:cNvSpPr txBox="1"/>
          <p:nvPr/>
        </p:nvSpPr>
        <p:spPr>
          <a:xfrm>
            <a:off x="4410372" y="3073860"/>
            <a:ext cx="3340549" cy="398780"/>
          </a:xfrm>
          <a:prstGeom prst="rect">
            <a:avLst/>
          </a:prstGeom>
          <a:noFill/>
        </p:spPr>
        <p:txBody>
          <a:bodyPr wrap="square" rtlCol="0">
            <a:spAutoFit/>
          </a:bodyPr>
          <a:lstStyle/>
          <a:p>
            <a:pPr algn="dist"/>
            <a:r>
              <a:rPr kumimoji="1" lang="zh-CN" altLang="en-US" sz="2000" spc="300" dirty="0">
                <a:latin typeface="Heiti SC Light" charset="-122"/>
                <a:ea typeface="Heiti SC Light" charset="-122"/>
                <a:cs typeface="Heiti SC Light" charset="-122"/>
              </a:rPr>
              <a:t>论文总结与书籍</a:t>
            </a:r>
            <a:endParaRPr kumimoji="1" lang="zh-CN" altLang="en-US" sz="2000" spc="300" dirty="0">
              <a:latin typeface="Heiti SC Light" charset="-122"/>
              <a:ea typeface="Heiti SC Light" charset="-122"/>
              <a:cs typeface="Heiti SC Light" charset="-122"/>
            </a:endParaRPr>
          </a:p>
        </p:txBody>
      </p:sp>
      <p:pic>
        <p:nvPicPr>
          <p:cNvPr id="5" name="图片 4" descr="s"/>
          <p:cNvPicPr>
            <a:picLocks noChangeAspect="1"/>
          </p:cNvPicPr>
          <p:nvPr/>
        </p:nvPicPr>
        <p:blipFill>
          <a:blip r:embed="rId1"/>
          <a:stretch>
            <a:fillRect/>
          </a:stretch>
        </p:blipFill>
        <p:spPr>
          <a:xfrm>
            <a:off x="1066800" y="3364230"/>
            <a:ext cx="10058400" cy="194183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 12"/>
          <p:cNvGrpSpPr/>
          <p:nvPr/>
        </p:nvGrpSpPr>
        <p:grpSpPr>
          <a:xfrm>
            <a:off x="413385" y="457200"/>
            <a:ext cx="2194560" cy="941705"/>
            <a:chOff x="2120780" y="2799184"/>
            <a:chExt cx="3478289" cy="877077"/>
          </a:xfrm>
        </p:grpSpPr>
        <p:sp>
          <p:nvSpPr>
            <p:cNvPr id="3" name="矩形 2"/>
            <p:cNvSpPr/>
            <p:nvPr/>
          </p:nvSpPr>
          <p:spPr>
            <a:xfrm>
              <a:off x="2120780" y="2799184"/>
              <a:ext cx="3478289" cy="877077"/>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 name="直线连接符 4"/>
            <p:cNvCxnSpPr/>
            <p:nvPr/>
          </p:nvCxnSpPr>
          <p:spPr>
            <a:xfrm flipV="1">
              <a:off x="2655474" y="2799186"/>
              <a:ext cx="337485" cy="8770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413078" y="457221"/>
            <a:ext cx="441146" cy="369332"/>
          </a:xfrm>
          <a:prstGeom prst="rect">
            <a:avLst/>
          </a:prstGeom>
          <a:noFill/>
        </p:spPr>
        <p:txBody>
          <a:bodyPr wrap="none" rtlCol="0">
            <a:spAutoFit/>
          </a:bodyPr>
          <a:lstStyle/>
          <a:p>
            <a:r>
              <a:rPr kumimoji="1" lang="en-US" altLang="zh-CN" dirty="0" smtClean="0">
                <a:latin typeface="Heiti SC Light" charset="-122"/>
                <a:ea typeface="Heiti SC Light" charset="-122"/>
                <a:cs typeface="Heiti SC Light" charset="-122"/>
              </a:rPr>
              <a:t>01</a:t>
            </a:r>
            <a:endParaRPr kumimoji="1" lang="zh-CN" altLang="en-US" dirty="0">
              <a:latin typeface="Heiti SC Light" charset="-122"/>
              <a:ea typeface="Heiti SC Light" charset="-122"/>
              <a:cs typeface="Heiti SC Light" charset="-122"/>
            </a:endParaRPr>
          </a:p>
        </p:txBody>
      </p:sp>
      <p:sp>
        <p:nvSpPr>
          <p:cNvPr id="2" name="文本框 1"/>
          <p:cNvSpPr txBox="1"/>
          <p:nvPr/>
        </p:nvSpPr>
        <p:spPr>
          <a:xfrm>
            <a:off x="963295" y="826770"/>
            <a:ext cx="1392555" cy="368300"/>
          </a:xfrm>
          <a:prstGeom prst="rect">
            <a:avLst/>
          </a:prstGeom>
          <a:noFill/>
        </p:spPr>
        <p:txBody>
          <a:bodyPr wrap="square" rtlCol="0">
            <a:spAutoFit/>
          </a:bodyPr>
          <a:p>
            <a:r>
              <a:rPr lang="en-US" altLang="zh-CN">
                <a:latin typeface="黑体-简" panose="02000000000000000000" charset="-122"/>
                <a:ea typeface="黑体-简" panose="02000000000000000000" charset="-122"/>
              </a:rPr>
              <a:t>2014-CVPR</a:t>
            </a:r>
            <a:endParaRPr lang="en-US" altLang="zh-CN">
              <a:latin typeface="黑体-简" panose="02000000000000000000" charset="-122"/>
              <a:ea typeface="黑体-简" panose="02000000000000000000" charset="-122"/>
            </a:endParaRPr>
          </a:p>
        </p:txBody>
      </p:sp>
      <p:sp>
        <p:nvSpPr>
          <p:cNvPr id="7" name="文本框 6"/>
          <p:cNvSpPr txBox="1"/>
          <p:nvPr/>
        </p:nvSpPr>
        <p:spPr>
          <a:xfrm>
            <a:off x="6337300" y="2667635"/>
            <a:ext cx="5649595" cy="2306955"/>
          </a:xfrm>
          <a:prstGeom prst="rect">
            <a:avLst/>
          </a:prstGeom>
          <a:noFill/>
        </p:spPr>
        <p:txBody>
          <a:bodyPr wrap="square" rtlCol="0">
            <a:spAutoFit/>
          </a:bodyPr>
          <a:p>
            <a:pPr algn="l"/>
            <a:r>
              <a:rPr lang="en-US" altLang="zh-CN" sz="1600">
                <a:latin typeface="黑体-简" panose="02000000000000000000" charset="-122"/>
                <a:ea typeface="黑体-简" panose="02000000000000000000" charset="-122"/>
                <a:cs typeface="黑体-简" panose="02000000000000000000" charset="-122"/>
                <a:sym typeface="+mn-ea"/>
              </a:rPr>
              <a:t>R-CNN--</a:t>
            </a:r>
            <a:r>
              <a:rPr lang="zh-CN" altLang="en-US" sz="1600">
                <a:latin typeface="黑体-简" panose="02000000000000000000" charset="-122"/>
                <a:ea typeface="黑体-简" panose="02000000000000000000" charset="-122"/>
                <a:cs typeface="黑体-简" panose="02000000000000000000" charset="-122"/>
                <a:sym typeface="+mn-ea"/>
              </a:rPr>
              <a:t>结合了CNNs和候选区域的特征。</a:t>
            </a:r>
            <a:endParaRPr lang="zh-CN" altLang="en-US" sz="1600">
              <a:latin typeface="黑体-简" panose="02000000000000000000" charset="-122"/>
              <a:ea typeface="黑体-简" panose="02000000000000000000" charset="-122"/>
              <a:cs typeface="黑体-简" panose="02000000000000000000" charset="-122"/>
              <a:sym typeface="+mn-ea"/>
            </a:endParaRPr>
          </a:p>
          <a:p>
            <a:pPr algn="l"/>
            <a:r>
              <a:rPr lang="zh-CN" altLang="en-US" sz="1600">
                <a:latin typeface="黑体-简" panose="02000000000000000000" charset="-122"/>
                <a:ea typeface="黑体-简" panose="02000000000000000000" charset="-122"/>
                <a:cs typeface="黑体-简" panose="02000000000000000000" charset="-122"/>
                <a:sym typeface="+mn-ea"/>
              </a:rPr>
              <a:t>两个关键的因素：</a:t>
            </a:r>
            <a:endParaRPr lang="zh-CN" altLang="en-US" sz="1600">
              <a:latin typeface="黑体-简" panose="02000000000000000000" charset="-122"/>
              <a:ea typeface="黑体-简" panose="02000000000000000000" charset="-122"/>
              <a:cs typeface="黑体-简" panose="02000000000000000000" charset="-122"/>
            </a:endParaRPr>
          </a:p>
          <a:p>
            <a:pPr algn="l"/>
            <a:r>
              <a:rPr lang="zh-CN" altLang="en-US" sz="1600">
                <a:latin typeface="黑体-简" panose="02000000000000000000" charset="-122"/>
                <a:ea typeface="黑体-简" panose="02000000000000000000" charset="-122"/>
                <a:cs typeface="黑体-简" panose="02000000000000000000" charset="-122"/>
                <a:sym typeface="+mn-ea"/>
              </a:rPr>
              <a:t>(1)将大型卷积神经网络(CNNs)应用于自下而上的候选区域以定位和分割物体。</a:t>
            </a:r>
            <a:endParaRPr lang="zh-CN" altLang="en-US" sz="1600">
              <a:latin typeface="黑体-简" panose="02000000000000000000" charset="-122"/>
              <a:ea typeface="黑体-简" panose="02000000000000000000" charset="-122"/>
              <a:cs typeface="黑体-简" panose="02000000000000000000" charset="-122"/>
            </a:endParaRPr>
          </a:p>
          <a:p>
            <a:pPr algn="l"/>
            <a:r>
              <a:rPr lang="zh-CN" altLang="en-US" sz="1600">
                <a:latin typeface="黑体-简" panose="02000000000000000000" charset="-122"/>
                <a:ea typeface="黑体-简" panose="02000000000000000000" charset="-122"/>
                <a:cs typeface="黑体-简" panose="02000000000000000000" charset="-122"/>
                <a:sym typeface="+mn-ea"/>
              </a:rPr>
              <a:t>(2)当带标签的训练数据不足时，先针对辅助任务进行有监督预训练，再进行特定任务的调优，就可以产生明显的性能提升。</a:t>
            </a:r>
            <a:endParaRPr lang="zh-CN" altLang="en-US" sz="1600">
              <a:latin typeface="黑体-简" panose="02000000000000000000" charset="-122"/>
              <a:ea typeface="黑体-简" panose="02000000000000000000" charset="-122"/>
              <a:cs typeface="黑体-简" panose="02000000000000000000" charset="-122"/>
              <a:sym typeface="+mn-ea"/>
            </a:endParaRPr>
          </a:p>
          <a:p>
            <a:pPr algn="l"/>
            <a:r>
              <a:rPr lang="zh-CN" altLang="en-US" sz="1600">
                <a:latin typeface="黑体-简" panose="02000000000000000000" charset="-122"/>
                <a:ea typeface="黑体-简" panose="02000000000000000000" charset="-122"/>
                <a:cs typeface="黑体-简" panose="02000000000000000000" charset="-122"/>
                <a:sym typeface="+mn-ea"/>
              </a:rPr>
              <a:t>数据集：ILSVRC 2012</a:t>
            </a:r>
            <a:endParaRPr lang="zh-CN" altLang="en-US" sz="1600">
              <a:latin typeface="黑体-简" panose="02000000000000000000" charset="-122"/>
              <a:ea typeface="黑体-简" panose="02000000000000000000" charset="-122"/>
              <a:cs typeface="黑体-简" panose="02000000000000000000" charset="-122"/>
              <a:sym typeface="+mn-ea"/>
            </a:endParaRPr>
          </a:p>
          <a:p>
            <a:pPr algn="l"/>
            <a:r>
              <a:rPr lang="zh-CN" altLang="en-US" sz="1600">
                <a:latin typeface="黑体-简" panose="02000000000000000000" charset="-122"/>
                <a:ea typeface="黑体-简" panose="02000000000000000000" charset="-122"/>
                <a:cs typeface="黑体-简" panose="02000000000000000000" charset="-122"/>
                <a:sym typeface="+mn-ea"/>
              </a:rPr>
              <a:t>　　</a:t>
            </a:r>
            <a:endParaRPr lang="zh-CN" altLang="en-US" sz="1600">
              <a:latin typeface="黑体-简" panose="02000000000000000000" charset="-122"/>
              <a:ea typeface="黑体-简" panose="02000000000000000000" charset="-122"/>
              <a:cs typeface="黑体-简" panose="02000000000000000000" charset="-122"/>
              <a:sym typeface="+mn-ea"/>
            </a:endParaRPr>
          </a:p>
        </p:txBody>
      </p:sp>
      <p:pic>
        <p:nvPicPr>
          <p:cNvPr id="9" name="图片 8"/>
          <p:cNvPicPr/>
          <p:nvPr/>
        </p:nvPicPr>
        <p:blipFill>
          <a:blip r:embed="rId1"/>
          <a:stretch>
            <a:fillRect/>
          </a:stretch>
        </p:blipFill>
        <p:spPr>
          <a:xfrm>
            <a:off x="413385" y="2667635"/>
            <a:ext cx="5760000" cy="2880000"/>
          </a:xfrm>
          <a:prstGeom prst="rect">
            <a:avLst/>
          </a:prstGeom>
        </p:spPr>
      </p:pic>
      <p:sp>
        <p:nvSpPr>
          <p:cNvPr id="10" name="文本框 9"/>
          <p:cNvSpPr txBox="1"/>
          <p:nvPr/>
        </p:nvSpPr>
        <p:spPr>
          <a:xfrm>
            <a:off x="413385" y="1673225"/>
            <a:ext cx="10917555" cy="398780"/>
          </a:xfrm>
          <a:prstGeom prst="rect">
            <a:avLst/>
          </a:prstGeom>
          <a:noFill/>
        </p:spPr>
        <p:txBody>
          <a:bodyPr wrap="square" rtlCol="0">
            <a:spAutoFit/>
          </a:bodyPr>
          <a:p>
            <a:r>
              <a:rPr lang="en-US" altLang="zh-CN" sz="2000" b="1">
                <a:latin typeface="黑体-简" panose="02000000000000000000" charset="-122"/>
                <a:ea typeface="黑体-简" panose="02000000000000000000" charset="-122"/>
              </a:rPr>
              <a:t>Rich feature hierarchies for accurate object detection and semantic segmentation</a:t>
            </a:r>
            <a:endParaRPr lang="en-US" altLang="zh-CN" sz="2000" b="1">
              <a:latin typeface="黑体-简" panose="02000000000000000000" charset="-122"/>
              <a:ea typeface="黑体-简" panose="02000000000000000000"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 12"/>
          <p:cNvGrpSpPr/>
          <p:nvPr/>
        </p:nvGrpSpPr>
        <p:grpSpPr>
          <a:xfrm>
            <a:off x="413385" y="457200"/>
            <a:ext cx="2194560" cy="941705"/>
            <a:chOff x="2120780" y="2799184"/>
            <a:chExt cx="3478289" cy="877077"/>
          </a:xfrm>
        </p:grpSpPr>
        <p:sp>
          <p:nvSpPr>
            <p:cNvPr id="15" name="矩形 14"/>
            <p:cNvSpPr/>
            <p:nvPr/>
          </p:nvSpPr>
          <p:spPr>
            <a:xfrm>
              <a:off x="2120780" y="2799184"/>
              <a:ext cx="3478289" cy="877077"/>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cxnSp>
          <p:nvCxnSpPr>
            <p:cNvPr id="16" name="直线连接符 4"/>
            <p:cNvCxnSpPr/>
            <p:nvPr/>
          </p:nvCxnSpPr>
          <p:spPr>
            <a:xfrm flipV="1">
              <a:off x="2655474" y="2799186"/>
              <a:ext cx="337485" cy="8770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7" name="文本框 16"/>
          <p:cNvSpPr txBox="1"/>
          <p:nvPr/>
        </p:nvSpPr>
        <p:spPr>
          <a:xfrm>
            <a:off x="413078" y="457221"/>
            <a:ext cx="457200" cy="368300"/>
          </a:xfrm>
          <a:prstGeom prst="rect">
            <a:avLst/>
          </a:prstGeom>
          <a:noFill/>
        </p:spPr>
        <p:txBody>
          <a:bodyPr wrap="none" rtlCol="0">
            <a:spAutoFit/>
          </a:bodyPr>
          <a:p>
            <a:r>
              <a:rPr kumimoji="1" lang="en-US" altLang="zh-CN" dirty="0" smtClean="0">
                <a:latin typeface="Heiti SC Light" charset="-122"/>
                <a:ea typeface="Heiti SC Light" charset="-122"/>
                <a:cs typeface="Heiti SC Light" charset="-122"/>
              </a:rPr>
              <a:t>02</a:t>
            </a:r>
            <a:endParaRPr kumimoji="1" lang="zh-CN" altLang="en-US" dirty="0">
              <a:latin typeface="Heiti SC Light" charset="-122"/>
              <a:ea typeface="Heiti SC Light" charset="-122"/>
              <a:cs typeface="Heiti SC Light" charset="-122"/>
            </a:endParaRPr>
          </a:p>
        </p:txBody>
      </p:sp>
      <p:sp>
        <p:nvSpPr>
          <p:cNvPr id="18" name="文本框 17"/>
          <p:cNvSpPr txBox="1"/>
          <p:nvPr/>
        </p:nvSpPr>
        <p:spPr>
          <a:xfrm>
            <a:off x="963295" y="826770"/>
            <a:ext cx="1392555" cy="368300"/>
          </a:xfrm>
          <a:prstGeom prst="rect">
            <a:avLst/>
          </a:prstGeom>
          <a:noFill/>
        </p:spPr>
        <p:txBody>
          <a:bodyPr wrap="square" rtlCol="0">
            <a:spAutoFit/>
          </a:bodyPr>
          <a:p>
            <a:r>
              <a:rPr lang="en-US" altLang="zh-CN">
                <a:latin typeface="黑体-简" panose="02000000000000000000" charset="-122"/>
                <a:ea typeface="黑体-简" panose="02000000000000000000" charset="-122"/>
              </a:rPr>
              <a:t>2014-ICLR</a:t>
            </a:r>
            <a:endParaRPr lang="en-US" altLang="zh-CN">
              <a:latin typeface="黑体-简" panose="02000000000000000000" charset="-122"/>
              <a:ea typeface="黑体-简" panose="02000000000000000000" charset="-122"/>
            </a:endParaRPr>
          </a:p>
        </p:txBody>
      </p:sp>
      <p:sp>
        <p:nvSpPr>
          <p:cNvPr id="7" name="文本框 6"/>
          <p:cNvSpPr txBox="1"/>
          <p:nvPr/>
        </p:nvSpPr>
        <p:spPr>
          <a:xfrm>
            <a:off x="6337300" y="2667635"/>
            <a:ext cx="5649595" cy="2061210"/>
          </a:xfrm>
          <a:prstGeom prst="rect">
            <a:avLst/>
          </a:prstGeom>
          <a:noFill/>
        </p:spPr>
        <p:txBody>
          <a:bodyPr wrap="square" rtlCol="0">
            <a:spAutoFit/>
          </a:bodyPr>
          <a:p>
            <a:pPr algn="l"/>
            <a:r>
              <a:rPr lang="en-US" sz="1600">
                <a:latin typeface="黑体-简" panose="02000000000000000000" charset="-122"/>
                <a:ea typeface="黑体-简" panose="02000000000000000000" charset="-122"/>
                <a:cs typeface="黑体-简" panose="02000000000000000000" charset="-122"/>
                <a:sym typeface="+mn-ea"/>
              </a:rPr>
              <a:t>Over-feat--</a:t>
            </a:r>
            <a:r>
              <a:rPr sz="1600">
                <a:latin typeface="黑体-简" panose="02000000000000000000" charset="-122"/>
                <a:ea typeface="黑体-简" panose="02000000000000000000" charset="-122"/>
                <a:cs typeface="黑体-简" panose="02000000000000000000" charset="-122"/>
                <a:sym typeface="+mn-ea"/>
              </a:rPr>
              <a:t>一个使用卷积网络进行分类，定位和检测的集成框架。</a:t>
            </a:r>
            <a:endParaRPr sz="1600">
              <a:latin typeface="黑体-简" panose="02000000000000000000" charset="-122"/>
              <a:ea typeface="黑体-简" panose="02000000000000000000" charset="-122"/>
              <a:cs typeface="黑体-简" panose="02000000000000000000" charset="-122"/>
              <a:sym typeface="+mn-ea"/>
            </a:endParaRPr>
          </a:p>
          <a:p>
            <a:pPr algn="l"/>
            <a:r>
              <a:rPr lang="zh-CN" sz="1600">
                <a:latin typeface="黑体-简" panose="02000000000000000000" charset="-122"/>
                <a:ea typeface="黑体-简" panose="02000000000000000000" charset="-122"/>
                <a:cs typeface="黑体-简" panose="02000000000000000000" charset="-122"/>
                <a:sym typeface="+mn-ea"/>
              </a:rPr>
              <a:t>创新点：</a:t>
            </a:r>
            <a:r>
              <a:rPr sz="1600">
                <a:latin typeface="黑体-简" panose="02000000000000000000" charset="-122"/>
                <a:ea typeface="黑体-简" panose="02000000000000000000" charset="-122"/>
                <a:cs typeface="黑体-简" panose="02000000000000000000" charset="-122"/>
                <a:sym typeface="+mn-ea"/>
              </a:rPr>
              <a:t>在ConvNet中有效地实施多尺度和滑动窗口方法</a:t>
            </a:r>
            <a:r>
              <a:rPr lang="zh-CN" sz="1600">
                <a:latin typeface="黑体-简" panose="02000000000000000000" charset="-122"/>
                <a:ea typeface="黑体-简" panose="02000000000000000000" charset="-122"/>
                <a:cs typeface="黑体-简" panose="02000000000000000000" charset="-122"/>
                <a:sym typeface="+mn-ea"/>
              </a:rPr>
              <a:t>、</a:t>
            </a:r>
            <a:r>
              <a:rPr sz="1600">
                <a:latin typeface="黑体-简" panose="02000000000000000000" charset="-122"/>
                <a:ea typeface="黑体-简" panose="02000000000000000000" charset="-122"/>
                <a:cs typeface="黑体-简" panose="02000000000000000000" charset="-122"/>
                <a:sym typeface="+mn-ea"/>
              </a:rPr>
              <a:t>通过学习预测对象边界来引入一种新颖的深度学习方法来进行本地化。</a:t>
            </a:r>
            <a:r>
              <a:rPr lang="zh-CN" sz="1600">
                <a:latin typeface="黑体-简" panose="02000000000000000000" charset="-122"/>
                <a:ea typeface="黑体-简" panose="02000000000000000000" charset="-122"/>
                <a:cs typeface="黑体-简" panose="02000000000000000000" charset="-122"/>
                <a:sym typeface="+mn-ea"/>
              </a:rPr>
              <a:t>介绍了一种新的基于累积预测边界框的定位检测方法，</a:t>
            </a:r>
            <a:r>
              <a:rPr sz="1600">
                <a:latin typeface="黑体-简" panose="02000000000000000000" charset="-122"/>
                <a:ea typeface="黑体-简" panose="02000000000000000000" charset="-122"/>
                <a:cs typeface="黑体-简" panose="02000000000000000000" charset="-122"/>
                <a:sym typeface="+mn-ea"/>
              </a:rPr>
              <a:t>以增加检测置信度。</a:t>
            </a:r>
            <a:r>
              <a:rPr lang="zh-CN" sz="1600">
                <a:latin typeface="黑体-简" panose="02000000000000000000" charset="-122"/>
                <a:ea typeface="黑体-简" panose="02000000000000000000" charset="-122"/>
                <a:cs typeface="黑体-简" panose="02000000000000000000" charset="-122"/>
                <a:sym typeface="+mn-ea"/>
              </a:rPr>
              <a:t>论文</a:t>
            </a:r>
            <a:r>
              <a:rPr sz="1600">
                <a:latin typeface="黑体-简" panose="02000000000000000000" charset="-122"/>
                <a:ea typeface="黑体-简" panose="02000000000000000000" charset="-122"/>
                <a:cs typeface="黑体-简" panose="02000000000000000000" charset="-122"/>
                <a:sym typeface="+mn-ea"/>
              </a:rPr>
              <a:t>表明，使用单个共享网络可以同时学习不同的任务。</a:t>
            </a:r>
            <a:endParaRPr sz="1600">
              <a:latin typeface="黑体-简" panose="02000000000000000000" charset="-122"/>
              <a:ea typeface="黑体-简" panose="02000000000000000000" charset="-122"/>
              <a:cs typeface="黑体-简" panose="02000000000000000000" charset="-122"/>
              <a:sym typeface="+mn-ea"/>
            </a:endParaRPr>
          </a:p>
          <a:p>
            <a:pPr algn="l"/>
            <a:r>
              <a:rPr lang="zh-CN" altLang="en-US" sz="1600">
                <a:latin typeface="黑体-简" panose="02000000000000000000" charset="-122"/>
                <a:ea typeface="黑体-简" panose="02000000000000000000" charset="-122"/>
                <a:cs typeface="黑体-简" panose="02000000000000000000" charset="-122"/>
                <a:sym typeface="+mn-ea"/>
              </a:rPr>
              <a:t>数据集：ImageNet</a:t>
            </a:r>
            <a:endParaRPr lang="zh-CN" altLang="en-US" sz="1600">
              <a:latin typeface="黑体-简" panose="02000000000000000000" charset="-122"/>
              <a:ea typeface="黑体-简" panose="02000000000000000000" charset="-122"/>
              <a:cs typeface="黑体-简" panose="02000000000000000000" charset="-122"/>
              <a:sym typeface="+mn-ea"/>
            </a:endParaRPr>
          </a:p>
        </p:txBody>
      </p:sp>
      <p:pic>
        <p:nvPicPr>
          <p:cNvPr id="5" name="图片 4"/>
          <p:cNvPicPr/>
          <p:nvPr/>
        </p:nvPicPr>
        <p:blipFill>
          <a:blip r:embed="rId1"/>
          <a:stretch>
            <a:fillRect/>
          </a:stretch>
        </p:blipFill>
        <p:spPr>
          <a:xfrm>
            <a:off x="413385" y="2667635"/>
            <a:ext cx="5760000" cy="2880000"/>
          </a:xfrm>
          <a:prstGeom prst="rect">
            <a:avLst/>
          </a:prstGeom>
        </p:spPr>
      </p:pic>
      <p:sp>
        <p:nvSpPr>
          <p:cNvPr id="10" name="文本框 9"/>
          <p:cNvSpPr txBox="1"/>
          <p:nvPr/>
        </p:nvSpPr>
        <p:spPr>
          <a:xfrm>
            <a:off x="413385" y="1731645"/>
            <a:ext cx="11315700" cy="398780"/>
          </a:xfrm>
          <a:prstGeom prst="rect">
            <a:avLst/>
          </a:prstGeom>
          <a:noFill/>
        </p:spPr>
        <p:txBody>
          <a:bodyPr wrap="square" rtlCol="0">
            <a:spAutoFit/>
          </a:bodyPr>
          <a:p>
            <a:r>
              <a:rPr lang="en-US" altLang="zh-CN" sz="2000" b="1">
                <a:latin typeface="黑体-简" panose="02000000000000000000" charset="-122"/>
                <a:ea typeface="黑体-简" panose="02000000000000000000" charset="-122"/>
              </a:rPr>
              <a:t>OverFeat:Integrated Recognition,Localiztion and Detecyion using Convolutional Networks</a:t>
            </a:r>
            <a:endParaRPr lang="en-US" altLang="zh-CN" sz="2000" b="1">
              <a:latin typeface="黑体-简" panose="02000000000000000000" charset="-122"/>
              <a:ea typeface="黑体-简" panose="02000000000000000000"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63295" y="826770"/>
            <a:ext cx="1392555" cy="368300"/>
          </a:xfrm>
          <a:prstGeom prst="rect">
            <a:avLst/>
          </a:prstGeom>
          <a:noFill/>
        </p:spPr>
        <p:txBody>
          <a:bodyPr wrap="square" rtlCol="0">
            <a:spAutoFit/>
          </a:bodyPr>
          <a:p>
            <a:r>
              <a:rPr lang="en-US" altLang="zh-CN">
                <a:latin typeface="黑体-简" panose="02000000000000000000" charset="-122"/>
                <a:ea typeface="黑体-简" panose="02000000000000000000" charset="-122"/>
              </a:rPr>
              <a:t>2015-ICCV</a:t>
            </a:r>
            <a:endParaRPr lang="en-US" altLang="zh-CN">
              <a:latin typeface="黑体-简" panose="02000000000000000000" charset="-122"/>
              <a:ea typeface="黑体-简" panose="02000000000000000000" charset="-122"/>
            </a:endParaRPr>
          </a:p>
        </p:txBody>
      </p:sp>
      <p:grpSp>
        <p:nvGrpSpPr>
          <p:cNvPr id="15" name="组 12"/>
          <p:cNvGrpSpPr/>
          <p:nvPr/>
        </p:nvGrpSpPr>
        <p:grpSpPr>
          <a:xfrm>
            <a:off x="413385" y="457200"/>
            <a:ext cx="2194560" cy="941705"/>
            <a:chOff x="2120780" y="2799184"/>
            <a:chExt cx="3478289" cy="877077"/>
          </a:xfrm>
        </p:grpSpPr>
        <p:sp>
          <p:nvSpPr>
            <p:cNvPr id="16" name="矩形 15"/>
            <p:cNvSpPr/>
            <p:nvPr/>
          </p:nvSpPr>
          <p:spPr>
            <a:xfrm>
              <a:off x="2120780" y="2799184"/>
              <a:ext cx="3478289" cy="877077"/>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cxnSp>
          <p:nvCxnSpPr>
            <p:cNvPr id="17" name="直线连接符 4"/>
            <p:cNvCxnSpPr/>
            <p:nvPr/>
          </p:nvCxnSpPr>
          <p:spPr>
            <a:xfrm flipV="1">
              <a:off x="2655474" y="2799186"/>
              <a:ext cx="337485" cy="8770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8" name="文本框 17"/>
          <p:cNvSpPr txBox="1"/>
          <p:nvPr/>
        </p:nvSpPr>
        <p:spPr>
          <a:xfrm>
            <a:off x="413078" y="457221"/>
            <a:ext cx="457200" cy="368300"/>
          </a:xfrm>
          <a:prstGeom prst="rect">
            <a:avLst/>
          </a:prstGeom>
          <a:noFill/>
        </p:spPr>
        <p:txBody>
          <a:bodyPr wrap="none" rtlCol="0">
            <a:spAutoFit/>
          </a:bodyPr>
          <a:p>
            <a:r>
              <a:rPr kumimoji="1" lang="en-US" altLang="zh-CN" dirty="0" smtClean="0">
                <a:latin typeface="Heiti SC Light" charset="-122"/>
                <a:ea typeface="Heiti SC Light" charset="-122"/>
                <a:cs typeface="Heiti SC Light" charset="-122"/>
              </a:rPr>
              <a:t>03</a:t>
            </a:r>
            <a:endParaRPr kumimoji="1" lang="zh-CN" altLang="en-US" dirty="0">
              <a:latin typeface="Heiti SC Light" charset="-122"/>
              <a:ea typeface="Heiti SC Light" charset="-122"/>
              <a:cs typeface="Heiti SC Light" charset="-122"/>
            </a:endParaRPr>
          </a:p>
        </p:txBody>
      </p:sp>
      <p:sp>
        <p:nvSpPr>
          <p:cNvPr id="20" name="文本框 19"/>
          <p:cNvSpPr txBox="1"/>
          <p:nvPr/>
        </p:nvSpPr>
        <p:spPr>
          <a:xfrm>
            <a:off x="6337300" y="2656205"/>
            <a:ext cx="5649595" cy="1814830"/>
          </a:xfrm>
          <a:prstGeom prst="rect">
            <a:avLst/>
          </a:prstGeom>
          <a:noFill/>
        </p:spPr>
        <p:txBody>
          <a:bodyPr wrap="square" rtlCol="0">
            <a:spAutoFit/>
          </a:bodyPr>
          <a:p>
            <a:pPr algn="l"/>
            <a:r>
              <a:rPr lang="en-US" sz="1600">
                <a:latin typeface="黑体-简" panose="02000000000000000000" charset="-122"/>
                <a:ea typeface="黑体-简" panose="02000000000000000000" charset="-122"/>
                <a:cs typeface="黑体-简" panose="02000000000000000000" charset="-122"/>
                <a:sym typeface="+mn-ea"/>
              </a:rPr>
              <a:t>Fast-R-CNN--</a:t>
            </a:r>
            <a:r>
              <a:rPr sz="1600">
                <a:latin typeface="黑体-简" panose="02000000000000000000" charset="-122"/>
                <a:ea typeface="黑体-简" panose="02000000000000000000" charset="-122"/>
                <a:cs typeface="黑体-简" panose="02000000000000000000" charset="-122"/>
                <a:sym typeface="+mn-ea"/>
              </a:rPr>
              <a:t>一种快速的基于区域的卷积网络目标检测</a:t>
            </a:r>
            <a:r>
              <a:rPr lang="zh-CN" sz="1600">
                <a:latin typeface="黑体-简" panose="02000000000000000000" charset="-122"/>
                <a:ea typeface="黑体-简" panose="02000000000000000000" charset="-122"/>
                <a:cs typeface="黑体-简" panose="02000000000000000000" charset="-122"/>
                <a:sym typeface="+mn-ea"/>
              </a:rPr>
              <a:t>方法</a:t>
            </a:r>
            <a:r>
              <a:rPr sz="1600">
                <a:latin typeface="黑体-简" panose="02000000000000000000" charset="-122"/>
                <a:ea typeface="黑体-简" panose="02000000000000000000" charset="-122"/>
                <a:cs typeface="黑体-简" panose="02000000000000000000" charset="-122"/>
                <a:sym typeface="+mn-ea"/>
              </a:rPr>
              <a:t>。</a:t>
            </a:r>
            <a:endParaRPr sz="1600">
              <a:latin typeface="黑体-简" panose="02000000000000000000" charset="-122"/>
              <a:ea typeface="黑体-简" panose="02000000000000000000" charset="-122"/>
              <a:cs typeface="黑体-简" panose="02000000000000000000" charset="-122"/>
              <a:sym typeface="+mn-ea"/>
            </a:endParaRPr>
          </a:p>
          <a:p>
            <a:pPr algn="l"/>
            <a:r>
              <a:rPr sz="1600">
                <a:latin typeface="黑体-简" panose="02000000000000000000" charset="-122"/>
                <a:ea typeface="黑体-简" panose="02000000000000000000" charset="-122"/>
                <a:cs typeface="黑体-简" panose="02000000000000000000" charset="-122"/>
                <a:sym typeface="+mn-ea"/>
              </a:rPr>
              <a:t>相比于之前的成果，Fast R-CNN采用了多项创新提高训练和测试速度来提高检测精度。</a:t>
            </a:r>
            <a:endParaRPr sz="1600">
              <a:latin typeface="黑体-简" panose="02000000000000000000" charset="-122"/>
              <a:ea typeface="黑体-简" panose="02000000000000000000" charset="-122"/>
              <a:cs typeface="黑体-简" panose="02000000000000000000" charset="-122"/>
              <a:sym typeface="+mn-ea"/>
            </a:endParaRPr>
          </a:p>
          <a:p>
            <a:pPr algn="l"/>
            <a:r>
              <a:rPr sz="1600">
                <a:latin typeface="黑体-简" panose="02000000000000000000" charset="-122"/>
                <a:ea typeface="黑体-简" panose="02000000000000000000" charset="-122"/>
                <a:cs typeface="黑体-简" panose="02000000000000000000" charset="-122"/>
                <a:sym typeface="+mn-ea"/>
              </a:rPr>
              <a:t>Fast R-CNN训练非常深的VGG16网络比R-CNN快9倍，测试时间快213倍</a:t>
            </a:r>
            <a:r>
              <a:rPr lang="zh-CN" sz="1600">
                <a:latin typeface="黑体-简" panose="02000000000000000000" charset="-122"/>
                <a:ea typeface="黑体-简" panose="02000000000000000000" charset="-122"/>
                <a:cs typeface="黑体-简" panose="02000000000000000000" charset="-122"/>
                <a:sym typeface="+mn-ea"/>
              </a:rPr>
              <a:t>。</a:t>
            </a:r>
            <a:r>
              <a:rPr sz="1600">
                <a:latin typeface="黑体-简" panose="02000000000000000000" charset="-122"/>
                <a:ea typeface="黑体-简" panose="02000000000000000000" charset="-122"/>
                <a:cs typeface="黑体-简" panose="02000000000000000000" charset="-122"/>
                <a:sym typeface="+mn-ea"/>
              </a:rPr>
              <a:t>与SPPnet相比，fast R-CNN训练VGG16网络比他快3倍，测试速度快10倍，并且更准确</a:t>
            </a:r>
            <a:r>
              <a:rPr lang="zh-CN" sz="1600">
                <a:latin typeface="黑体-简" panose="02000000000000000000" charset="-122"/>
                <a:ea typeface="黑体-简" panose="02000000000000000000" charset="-122"/>
                <a:cs typeface="黑体-简" panose="02000000000000000000" charset="-122"/>
                <a:sym typeface="+mn-ea"/>
              </a:rPr>
              <a:t>。</a:t>
            </a:r>
            <a:endParaRPr sz="1600">
              <a:latin typeface="黑体-简" panose="02000000000000000000" charset="-122"/>
              <a:ea typeface="黑体-简" panose="02000000000000000000" charset="-122"/>
              <a:cs typeface="黑体-简" panose="02000000000000000000" charset="-122"/>
              <a:sym typeface="+mn-ea"/>
            </a:endParaRPr>
          </a:p>
          <a:p>
            <a:pPr algn="l"/>
            <a:r>
              <a:rPr lang="zh-CN" sz="1600">
                <a:latin typeface="黑体-简" panose="02000000000000000000" charset="-122"/>
                <a:ea typeface="黑体-简" panose="02000000000000000000" charset="-122"/>
                <a:cs typeface="黑体-简" panose="02000000000000000000" charset="-122"/>
                <a:sym typeface="+mn-ea"/>
              </a:rPr>
              <a:t>数据集：</a:t>
            </a:r>
            <a:r>
              <a:rPr lang="en-US" altLang="zh-CN" sz="1600">
                <a:latin typeface="黑体-简" panose="02000000000000000000" charset="-122"/>
                <a:ea typeface="黑体-简" panose="02000000000000000000" charset="-122"/>
                <a:cs typeface="黑体-简" panose="02000000000000000000" charset="-122"/>
                <a:sym typeface="+mn-ea"/>
              </a:rPr>
              <a:t>PASCAL VOC</a:t>
            </a:r>
            <a:endParaRPr lang="en-US" altLang="zh-CN" sz="1600">
              <a:latin typeface="黑体-简" panose="02000000000000000000" charset="-122"/>
              <a:ea typeface="黑体-简" panose="02000000000000000000" charset="-122"/>
              <a:cs typeface="黑体-简" panose="02000000000000000000" charset="-122"/>
              <a:sym typeface="+mn-ea"/>
            </a:endParaRPr>
          </a:p>
        </p:txBody>
      </p:sp>
      <p:pic>
        <p:nvPicPr>
          <p:cNvPr id="4" name="图片 3"/>
          <p:cNvPicPr/>
          <p:nvPr/>
        </p:nvPicPr>
        <p:blipFill>
          <a:blip r:embed="rId1"/>
          <a:stretch>
            <a:fillRect/>
          </a:stretch>
        </p:blipFill>
        <p:spPr>
          <a:xfrm>
            <a:off x="413385" y="2656205"/>
            <a:ext cx="5760000" cy="2880000"/>
          </a:xfrm>
          <a:prstGeom prst="rect">
            <a:avLst/>
          </a:prstGeom>
        </p:spPr>
      </p:pic>
      <p:sp>
        <p:nvSpPr>
          <p:cNvPr id="10" name="文本框 9"/>
          <p:cNvSpPr txBox="1"/>
          <p:nvPr/>
        </p:nvSpPr>
        <p:spPr>
          <a:xfrm>
            <a:off x="413385" y="1631950"/>
            <a:ext cx="11315700" cy="398780"/>
          </a:xfrm>
          <a:prstGeom prst="rect">
            <a:avLst/>
          </a:prstGeom>
          <a:noFill/>
        </p:spPr>
        <p:txBody>
          <a:bodyPr wrap="square" rtlCol="0">
            <a:spAutoFit/>
          </a:bodyPr>
          <a:p>
            <a:r>
              <a:rPr lang="en-US" altLang="zh-CN" sz="2000" b="1">
                <a:latin typeface="黑体-简" panose="02000000000000000000" charset="-122"/>
                <a:ea typeface="黑体-简" panose="02000000000000000000" charset="-122"/>
              </a:rPr>
              <a:t>Fast R-CNN</a:t>
            </a:r>
            <a:endParaRPr lang="en-US" altLang="zh-CN" sz="2000" b="1">
              <a:latin typeface="黑体-简" panose="02000000000000000000" charset="-122"/>
              <a:ea typeface="黑体-简" panose="02000000000000000000" charset="-122"/>
            </a:endParaRPr>
          </a:p>
        </p:txBody>
      </p:sp>
      <p:pic>
        <p:nvPicPr>
          <p:cNvPr id="2" name="图片 1"/>
          <p:cNvPicPr/>
          <p:nvPr/>
        </p:nvPicPr>
        <p:blipFill>
          <a:blip r:embed="rId2"/>
          <a:stretch>
            <a:fillRect/>
          </a:stretch>
        </p:blipFill>
        <p:spPr>
          <a:xfrm>
            <a:off x="6462395" y="474980"/>
            <a:ext cx="5400000" cy="720000"/>
          </a:xfrm>
          <a:prstGeom prst="rect">
            <a:avLst/>
          </a:prstGeom>
        </p:spPr>
      </p:pic>
      <p:sp>
        <p:nvSpPr>
          <p:cNvPr id="3" name="文本框 2"/>
          <p:cNvSpPr txBox="1"/>
          <p:nvPr/>
        </p:nvSpPr>
        <p:spPr>
          <a:xfrm>
            <a:off x="5062220" y="604520"/>
            <a:ext cx="1400175" cy="460375"/>
          </a:xfrm>
          <a:prstGeom prst="rect">
            <a:avLst/>
          </a:prstGeom>
          <a:noFill/>
        </p:spPr>
        <p:txBody>
          <a:bodyPr wrap="square" rtlCol="0">
            <a:spAutoFit/>
          </a:bodyPr>
          <a:p>
            <a:r>
              <a:rPr lang="en-US" altLang="zh-CN" sz="2400">
                <a:latin typeface="黑体-简" panose="02000000000000000000" charset="-122"/>
                <a:ea typeface="黑体-简" panose="02000000000000000000" charset="-122"/>
              </a:rPr>
              <a:t>SPPNet:</a:t>
            </a:r>
            <a:endParaRPr lang="en-US" altLang="zh-CN" sz="2400">
              <a:latin typeface="黑体-简" panose="02000000000000000000" charset="-122"/>
              <a:ea typeface="黑体-简" panose="02000000000000000000"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413078" y="457221"/>
            <a:ext cx="457200" cy="368300"/>
          </a:xfrm>
          <a:prstGeom prst="rect">
            <a:avLst/>
          </a:prstGeom>
          <a:noFill/>
        </p:spPr>
        <p:txBody>
          <a:bodyPr wrap="none" rtlCol="0">
            <a:spAutoFit/>
          </a:bodyPr>
          <a:p>
            <a:r>
              <a:rPr kumimoji="1" lang="en-US" altLang="zh-CN" dirty="0" smtClean="0">
                <a:latin typeface="Heiti SC Light" charset="-122"/>
                <a:ea typeface="Heiti SC Light" charset="-122"/>
                <a:cs typeface="Heiti SC Light" charset="-122"/>
              </a:rPr>
              <a:t>04</a:t>
            </a:r>
            <a:endParaRPr kumimoji="1" lang="zh-CN" altLang="en-US" dirty="0">
              <a:latin typeface="Heiti SC Light" charset="-122"/>
              <a:ea typeface="Heiti SC Light" charset="-122"/>
              <a:cs typeface="Heiti SC Light" charset="-122"/>
            </a:endParaRPr>
          </a:p>
        </p:txBody>
      </p:sp>
      <p:grpSp>
        <p:nvGrpSpPr>
          <p:cNvPr id="15" name="组 12"/>
          <p:cNvGrpSpPr/>
          <p:nvPr/>
        </p:nvGrpSpPr>
        <p:grpSpPr>
          <a:xfrm>
            <a:off x="413385" y="457200"/>
            <a:ext cx="2194560" cy="941705"/>
            <a:chOff x="2120780" y="2799184"/>
            <a:chExt cx="3478289" cy="877077"/>
          </a:xfrm>
        </p:grpSpPr>
        <p:sp>
          <p:nvSpPr>
            <p:cNvPr id="16" name="矩形 15"/>
            <p:cNvSpPr/>
            <p:nvPr/>
          </p:nvSpPr>
          <p:spPr>
            <a:xfrm>
              <a:off x="2120780" y="2799184"/>
              <a:ext cx="3478289" cy="877077"/>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cxnSp>
          <p:nvCxnSpPr>
            <p:cNvPr id="14" name="直线连接符 4"/>
            <p:cNvCxnSpPr/>
            <p:nvPr/>
          </p:nvCxnSpPr>
          <p:spPr>
            <a:xfrm flipV="1">
              <a:off x="2655474" y="2799186"/>
              <a:ext cx="337485" cy="8770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8" name="文本框 17"/>
          <p:cNvSpPr txBox="1"/>
          <p:nvPr/>
        </p:nvSpPr>
        <p:spPr>
          <a:xfrm>
            <a:off x="963295" y="826770"/>
            <a:ext cx="1392555" cy="368300"/>
          </a:xfrm>
          <a:prstGeom prst="rect">
            <a:avLst/>
          </a:prstGeom>
          <a:noFill/>
        </p:spPr>
        <p:txBody>
          <a:bodyPr wrap="square" rtlCol="0">
            <a:spAutoFit/>
          </a:bodyPr>
          <a:p>
            <a:r>
              <a:rPr lang="en-US" altLang="zh-CN">
                <a:latin typeface="黑体-简" panose="02000000000000000000" charset="-122"/>
                <a:ea typeface="黑体-简" panose="02000000000000000000" charset="-122"/>
              </a:rPr>
              <a:t>2015-NIPS</a:t>
            </a:r>
            <a:endParaRPr lang="en-US" altLang="zh-CN">
              <a:latin typeface="黑体-简" panose="02000000000000000000" charset="-122"/>
              <a:ea typeface="黑体-简" panose="02000000000000000000" charset="-122"/>
            </a:endParaRPr>
          </a:p>
        </p:txBody>
      </p:sp>
      <p:sp>
        <p:nvSpPr>
          <p:cNvPr id="7" name="文本框 6"/>
          <p:cNvSpPr txBox="1"/>
          <p:nvPr/>
        </p:nvSpPr>
        <p:spPr>
          <a:xfrm>
            <a:off x="6337300" y="2667635"/>
            <a:ext cx="5649595" cy="2061210"/>
          </a:xfrm>
          <a:prstGeom prst="rect">
            <a:avLst/>
          </a:prstGeom>
          <a:noFill/>
        </p:spPr>
        <p:txBody>
          <a:bodyPr wrap="square" rtlCol="0">
            <a:spAutoFit/>
          </a:bodyPr>
          <a:p>
            <a:pPr algn="l"/>
            <a:r>
              <a:rPr lang="en-US" sz="1600">
                <a:latin typeface="黑体-简" panose="02000000000000000000" charset="-122"/>
                <a:ea typeface="黑体-简" panose="02000000000000000000" charset="-122"/>
                <a:cs typeface="黑体-简" panose="02000000000000000000" charset="-122"/>
                <a:sym typeface="+mn-ea"/>
              </a:rPr>
              <a:t>Faster-R-CNN--</a:t>
            </a:r>
            <a:r>
              <a:rPr sz="1600">
                <a:latin typeface="黑体-简" panose="02000000000000000000" charset="-122"/>
                <a:ea typeface="黑体-简" panose="02000000000000000000" charset="-122"/>
                <a:cs typeface="黑体-简" panose="02000000000000000000" charset="-122"/>
                <a:sym typeface="+mn-ea"/>
              </a:rPr>
              <a:t>最新的物体检测网络依靠区域提议算法来假设物体的位置。 </a:t>
            </a:r>
            <a:endParaRPr sz="1600">
              <a:latin typeface="黑体-简" panose="02000000000000000000" charset="-122"/>
              <a:ea typeface="黑体-简" panose="02000000000000000000" charset="-122"/>
              <a:cs typeface="黑体-简" panose="02000000000000000000" charset="-122"/>
              <a:sym typeface="+mn-ea"/>
            </a:endParaRPr>
          </a:p>
          <a:p>
            <a:pPr algn="l"/>
            <a:r>
              <a:rPr lang="en-US" sz="1600">
                <a:latin typeface="黑体-简" panose="02000000000000000000" charset="-122"/>
                <a:ea typeface="黑体-简" panose="02000000000000000000" charset="-122"/>
                <a:cs typeface="黑体-简" panose="02000000000000000000" charset="-122"/>
                <a:sym typeface="+mn-ea"/>
              </a:rPr>
              <a:t>RPN</a:t>
            </a:r>
            <a:r>
              <a:rPr lang="zh-CN" altLang="en-US" sz="1600">
                <a:latin typeface="黑体-简" panose="02000000000000000000" charset="-122"/>
                <a:ea typeface="黑体-简" panose="02000000000000000000" charset="-122"/>
                <a:cs typeface="黑体-简" panose="02000000000000000000" charset="-122"/>
                <a:sym typeface="+mn-ea"/>
              </a:rPr>
              <a:t>：</a:t>
            </a:r>
            <a:r>
              <a:rPr sz="1600">
                <a:latin typeface="黑体-简" panose="02000000000000000000" charset="-122"/>
                <a:ea typeface="黑体-简" panose="02000000000000000000" charset="-122"/>
                <a:cs typeface="黑体-简" panose="02000000000000000000" charset="-122"/>
                <a:sym typeface="+mn-ea"/>
              </a:rPr>
              <a:t>区域提议网络，该区域提议网络与该检测网络共享全图像卷积功能，从而实现几乎免费的区域提议。 RPN是一个完全卷积的网络，可以同时预测每个位置的对象边界和物体分</a:t>
            </a:r>
            <a:r>
              <a:rPr lang="zh-CN" sz="1600">
                <a:latin typeface="黑体-简" panose="02000000000000000000" charset="-122"/>
                <a:ea typeface="黑体-简" panose="02000000000000000000" charset="-122"/>
                <a:cs typeface="黑体-简" panose="02000000000000000000" charset="-122"/>
                <a:sym typeface="+mn-ea"/>
              </a:rPr>
              <a:t>类</a:t>
            </a:r>
            <a:r>
              <a:rPr sz="1600">
                <a:latin typeface="黑体-简" panose="02000000000000000000" charset="-122"/>
                <a:ea typeface="黑体-简" panose="02000000000000000000" charset="-122"/>
                <a:cs typeface="黑体-简" panose="02000000000000000000" charset="-122"/>
                <a:sym typeface="+mn-ea"/>
              </a:rPr>
              <a:t>。对RPN进行了端到端的培训，以生成高质量的区域建议，</a:t>
            </a:r>
            <a:endParaRPr sz="1600">
              <a:latin typeface="黑体-简" panose="02000000000000000000" charset="-122"/>
              <a:ea typeface="黑体-简" panose="02000000000000000000" charset="-122"/>
              <a:cs typeface="黑体-简" panose="02000000000000000000" charset="-122"/>
              <a:sym typeface="+mn-ea"/>
            </a:endParaRPr>
          </a:p>
          <a:p>
            <a:pPr algn="l"/>
            <a:r>
              <a:rPr lang="zh-CN" sz="1600">
                <a:latin typeface="黑体-简" panose="02000000000000000000" charset="-122"/>
                <a:ea typeface="黑体-简" panose="02000000000000000000" charset="-122"/>
                <a:cs typeface="黑体-简" panose="02000000000000000000" charset="-122"/>
                <a:sym typeface="+mn-ea"/>
              </a:rPr>
              <a:t>数据集：PASCAL VOC 、MS COCO</a:t>
            </a:r>
            <a:endParaRPr lang="zh-CN" sz="1600">
              <a:latin typeface="黑体-简" panose="02000000000000000000" charset="-122"/>
              <a:ea typeface="黑体-简" panose="02000000000000000000" charset="-122"/>
              <a:cs typeface="黑体-简" panose="02000000000000000000" charset="-122"/>
              <a:sym typeface="+mn-ea"/>
            </a:endParaRPr>
          </a:p>
        </p:txBody>
      </p:sp>
      <p:pic>
        <p:nvPicPr>
          <p:cNvPr id="4" name="图片 3"/>
          <p:cNvPicPr/>
          <p:nvPr/>
        </p:nvPicPr>
        <p:blipFill>
          <a:blip r:embed="rId1"/>
          <a:stretch>
            <a:fillRect/>
          </a:stretch>
        </p:blipFill>
        <p:spPr>
          <a:xfrm>
            <a:off x="413385" y="2667635"/>
            <a:ext cx="5760000" cy="2880000"/>
          </a:xfrm>
          <a:prstGeom prst="rect">
            <a:avLst/>
          </a:prstGeom>
        </p:spPr>
      </p:pic>
      <p:sp>
        <p:nvSpPr>
          <p:cNvPr id="10" name="文本框 9"/>
          <p:cNvSpPr txBox="1"/>
          <p:nvPr/>
        </p:nvSpPr>
        <p:spPr>
          <a:xfrm>
            <a:off x="413385" y="1631950"/>
            <a:ext cx="11315700" cy="398780"/>
          </a:xfrm>
          <a:prstGeom prst="rect">
            <a:avLst/>
          </a:prstGeom>
          <a:noFill/>
        </p:spPr>
        <p:txBody>
          <a:bodyPr wrap="square" rtlCol="0">
            <a:spAutoFit/>
          </a:bodyPr>
          <a:p>
            <a:r>
              <a:rPr lang="en-US" altLang="zh-CN" sz="2000" b="1">
                <a:latin typeface="黑体-简" panose="02000000000000000000" charset="-122"/>
                <a:ea typeface="黑体-简" panose="02000000000000000000" charset="-122"/>
              </a:rPr>
              <a:t>Faster R-CNN:Towards Real-Time Object Detection with Region Proposal Networks</a:t>
            </a:r>
            <a:endParaRPr lang="en-US" altLang="zh-CN" sz="2000" b="1">
              <a:latin typeface="黑体-简" panose="02000000000000000000" charset="-122"/>
              <a:ea typeface="黑体-简" panose="02000000000000000000"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413078" y="457221"/>
            <a:ext cx="457200" cy="368300"/>
          </a:xfrm>
          <a:prstGeom prst="rect">
            <a:avLst/>
          </a:prstGeom>
          <a:noFill/>
        </p:spPr>
        <p:txBody>
          <a:bodyPr wrap="none" rtlCol="0">
            <a:spAutoFit/>
          </a:bodyPr>
          <a:p>
            <a:r>
              <a:rPr kumimoji="1" lang="en-US" altLang="zh-CN" dirty="0" smtClean="0">
                <a:latin typeface="Heiti SC Light" charset="-122"/>
                <a:ea typeface="Heiti SC Light" charset="-122"/>
                <a:cs typeface="Heiti SC Light" charset="-122"/>
              </a:rPr>
              <a:t>05</a:t>
            </a:r>
            <a:endParaRPr kumimoji="1" lang="zh-CN" altLang="en-US" dirty="0">
              <a:latin typeface="Heiti SC Light" charset="-122"/>
              <a:ea typeface="Heiti SC Light" charset="-122"/>
              <a:cs typeface="Heiti SC Light" charset="-122"/>
            </a:endParaRPr>
          </a:p>
        </p:txBody>
      </p:sp>
      <p:grpSp>
        <p:nvGrpSpPr>
          <p:cNvPr id="15" name="组 12"/>
          <p:cNvGrpSpPr/>
          <p:nvPr/>
        </p:nvGrpSpPr>
        <p:grpSpPr>
          <a:xfrm>
            <a:off x="413385" y="457200"/>
            <a:ext cx="2194560" cy="941705"/>
            <a:chOff x="2120780" y="2799184"/>
            <a:chExt cx="3478289" cy="877077"/>
          </a:xfrm>
        </p:grpSpPr>
        <p:sp>
          <p:nvSpPr>
            <p:cNvPr id="16" name="矩形 15"/>
            <p:cNvSpPr/>
            <p:nvPr/>
          </p:nvSpPr>
          <p:spPr>
            <a:xfrm>
              <a:off x="2120780" y="2799184"/>
              <a:ext cx="3478289" cy="877077"/>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cxnSp>
          <p:nvCxnSpPr>
            <p:cNvPr id="14" name="直线连接符 4"/>
            <p:cNvCxnSpPr/>
            <p:nvPr/>
          </p:nvCxnSpPr>
          <p:spPr>
            <a:xfrm flipV="1">
              <a:off x="2655474" y="2799186"/>
              <a:ext cx="337485" cy="8770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8" name="文本框 17"/>
          <p:cNvSpPr txBox="1"/>
          <p:nvPr/>
        </p:nvSpPr>
        <p:spPr>
          <a:xfrm>
            <a:off x="963295" y="826770"/>
            <a:ext cx="1392555" cy="368300"/>
          </a:xfrm>
          <a:prstGeom prst="rect">
            <a:avLst/>
          </a:prstGeom>
          <a:noFill/>
        </p:spPr>
        <p:txBody>
          <a:bodyPr wrap="square" rtlCol="0">
            <a:spAutoFit/>
          </a:bodyPr>
          <a:p>
            <a:r>
              <a:rPr lang="en-US" altLang="zh-CN">
                <a:latin typeface="黑体-简" panose="02000000000000000000" charset="-122"/>
                <a:ea typeface="黑体-简" panose="02000000000000000000" charset="-122"/>
              </a:rPr>
              <a:t>2016-CVPR</a:t>
            </a:r>
            <a:endParaRPr lang="en-US" altLang="zh-CN">
              <a:latin typeface="黑体-简" panose="02000000000000000000" charset="-122"/>
              <a:ea typeface="黑体-简" panose="02000000000000000000" charset="-122"/>
            </a:endParaRPr>
          </a:p>
        </p:txBody>
      </p:sp>
      <p:sp>
        <p:nvSpPr>
          <p:cNvPr id="7" name="文本框 6"/>
          <p:cNvSpPr txBox="1"/>
          <p:nvPr/>
        </p:nvSpPr>
        <p:spPr>
          <a:xfrm>
            <a:off x="6337300" y="2667635"/>
            <a:ext cx="5649595" cy="2306955"/>
          </a:xfrm>
          <a:prstGeom prst="rect">
            <a:avLst/>
          </a:prstGeom>
          <a:noFill/>
        </p:spPr>
        <p:txBody>
          <a:bodyPr wrap="square" rtlCol="0">
            <a:spAutoFit/>
          </a:bodyPr>
          <a:p>
            <a:pPr algn="l"/>
            <a:r>
              <a:rPr lang="en-US" sz="1600">
                <a:latin typeface="黑体-简" panose="02000000000000000000" charset="-122"/>
                <a:ea typeface="黑体-简" panose="02000000000000000000" charset="-122"/>
                <a:cs typeface="黑体-简" panose="02000000000000000000" charset="-122"/>
                <a:sym typeface="+mn-ea"/>
              </a:rPr>
              <a:t>OHEM--</a:t>
            </a:r>
            <a:r>
              <a:rPr sz="1600">
                <a:latin typeface="黑体-简" panose="02000000000000000000" charset="-122"/>
                <a:ea typeface="黑体-简" panose="02000000000000000000" charset="-122"/>
                <a:cs typeface="黑体-简" panose="02000000000000000000" charset="-122"/>
                <a:sym typeface="+mn-ea"/>
              </a:rPr>
              <a:t>用于训练基于区域的ConvNet探测器。</a:t>
            </a:r>
            <a:endParaRPr sz="1600">
              <a:latin typeface="黑体-简" panose="02000000000000000000" charset="-122"/>
              <a:ea typeface="黑体-简" panose="02000000000000000000" charset="-122"/>
              <a:cs typeface="黑体-简" panose="02000000000000000000" charset="-122"/>
              <a:sym typeface="+mn-ea"/>
            </a:endParaRPr>
          </a:p>
          <a:p>
            <a:pPr algn="l"/>
            <a:r>
              <a:rPr lang="zh-CN" sz="1600">
                <a:latin typeface="黑体-简" panose="02000000000000000000" charset="-122"/>
                <a:ea typeface="黑体-简" panose="02000000000000000000" charset="-122"/>
                <a:cs typeface="黑体-简" panose="02000000000000000000" charset="-122"/>
                <a:sym typeface="+mn-ea"/>
              </a:rPr>
              <a:t>目的：</a:t>
            </a:r>
            <a:r>
              <a:rPr sz="1600">
                <a:latin typeface="黑体-简" panose="02000000000000000000" charset="-122"/>
                <a:ea typeface="黑体-简" panose="02000000000000000000" charset="-122"/>
                <a:cs typeface="黑体-简" panose="02000000000000000000" charset="-122"/>
                <a:sym typeface="+mn-ea"/>
              </a:rPr>
              <a:t>检测数据集包含大量的简单示例和少量的困难示例。自动选择这些困难的例子可以使培训更加有效。 OHEM是一种简单直观的算法，它消除了几种常用的启发式方法和超参数。但更重要的是，它在PASCAL VOC 2007和2012等基准上可带来持续且显着的检测性能提升。随着MS COCO数据集的结果证明，其有效性随着数据集的增大和难度的增加而提高。</a:t>
            </a:r>
            <a:endParaRPr sz="1600">
              <a:latin typeface="黑体-简" panose="02000000000000000000" charset="-122"/>
              <a:ea typeface="黑体-简" panose="02000000000000000000" charset="-122"/>
              <a:cs typeface="黑体-简" panose="02000000000000000000" charset="-122"/>
              <a:sym typeface="+mn-ea"/>
            </a:endParaRPr>
          </a:p>
          <a:p>
            <a:pPr algn="l"/>
            <a:r>
              <a:rPr lang="zh-CN" sz="1600">
                <a:latin typeface="黑体-简" panose="02000000000000000000" charset="-122"/>
                <a:ea typeface="黑体-简" panose="02000000000000000000" charset="-122"/>
                <a:cs typeface="黑体-简" panose="02000000000000000000" charset="-122"/>
                <a:sym typeface="+mn-ea"/>
              </a:rPr>
              <a:t>数据集：</a:t>
            </a:r>
            <a:r>
              <a:rPr lang="en-US" altLang="zh-CN" sz="1600">
                <a:latin typeface="黑体-简" panose="02000000000000000000" charset="-122"/>
                <a:ea typeface="黑体-简" panose="02000000000000000000" charset="-122"/>
                <a:cs typeface="黑体-简" panose="02000000000000000000" charset="-122"/>
                <a:sym typeface="+mn-ea"/>
              </a:rPr>
              <a:t>PASCAL VOC</a:t>
            </a:r>
            <a:endParaRPr lang="en-US" altLang="zh-CN" sz="1600">
              <a:latin typeface="黑体-简" panose="02000000000000000000" charset="-122"/>
              <a:ea typeface="黑体-简" panose="02000000000000000000" charset="-122"/>
              <a:cs typeface="黑体-简" panose="02000000000000000000" charset="-122"/>
              <a:sym typeface="+mn-ea"/>
            </a:endParaRPr>
          </a:p>
        </p:txBody>
      </p:sp>
      <p:sp>
        <p:nvSpPr>
          <p:cNvPr id="10" name="文本框 9"/>
          <p:cNvSpPr txBox="1"/>
          <p:nvPr/>
        </p:nvSpPr>
        <p:spPr>
          <a:xfrm>
            <a:off x="413385" y="1631950"/>
            <a:ext cx="11315700" cy="398780"/>
          </a:xfrm>
          <a:prstGeom prst="rect">
            <a:avLst/>
          </a:prstGeom>
          <a:noFill/>
        </p:spPr>
        <p:txBody>
          <a:bodyPr wrap="square" rtlCol="0">
            <a:spAutoFit/>
          </a:bodyPr>
          <a:p>
            <a:r>
              <a:rPr lang="en-US" altLang="zh-CN" sz="2000" b="1">
                <a:latin typeface="黑体-简" panose="02000000000000000000" charset="-122"/>
                <a:ea typeface="黑体-简" panose="02000000000000000000" charset="-122"/>
              </a:rPr>
              <a:t>Training Region-based Object Detection with Online Hard Example Mining</a:t>
            </a:r>
            <a:endParaRPr lang="en-US" altLang="zh-CN" sz="2000" b="1">
              <a:latin typeface="黑体-简" panose="02000000000000000000" charset="-122"/>
              <a:ea typeface="黑体-简" panose="02000000000000000000" charset="-122"/>
            </a:endParaRPr>
          </a:p>
        </p:txBody>
      </p:sp>
      <p:pic>
        <p:nvPicPr>
          <p:cNvPr id="2" name="图片 1"/>
          <p:cNvPicPr/>
          <p:nvPr/>
        </p:nvPicPr>
        <p:blipFill>
          <a:blip r:embed="rId1"/>
          <a:stretch>
            <a:fillRect/>
          </a:stretch>
        </p:blipFill>
        <p:spPr>
          <a:xfrm>
            <a:off x="413385" y="2667635"/>
            <a:ext cx="5760000" cy="28800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413078" y="457221"/>
            <a:ext cx="457200" cy="368300"/>
          </a:xfrm>
          <a:prstGeom prst="rect">
            <a:avLst/>
          </a:prstGeom>
          <a:noFill/>
        </p:spPr>
        <p:txBody>
          <a:bodyPr wrap="none" rtlCol="0">
            <a:spAutoFit/>
          </a:bodyPr>
          <a:p>
            <a:r>
              <a:rPr kumimoji="1" lang="en-US" altLang="zh-CN" dirty="0" smtClean="0">
                <a:latin typeface="Heiti SC Light" charset="-122"/>
                <a:ea typeface="Heiti SC Light" charset="-122"/>
                <a:cs typeface="Heiti SC Light" charset="-122"/>
              </a:rPr>
              <a:t>06</a:t>
            </a:r>
            <a:endParaRPr kumimoji="1" lang="zh-CN" altLang="en-US" dirty="0">
              <a:latin typeface="Heiti SC Light" charset="-122"/>
              <a:ea typeface="Heiti SC Light" charset="-122"/>
              <a:cs typeface="Heiti SC Light" charset="-122"/>
            </a:endParaRPr>
          </a:p>
        </p:txBody>
      </p:sp>
      <p:grpSp>
        <p:nvGrpSpPr>
          <p:cNvPr id="15" name="组 12"/>
          <p:cNvGrpSpPr/>
          <p:nvPr/>
        </p:nvGrpSpPr>
        <p:grpSpPr>
          <a:xfrm>
            <a:off x="413385" y="457200"/>
            <a:ext cx="2194560" cy="941705"/>
            <a:chOff x="2120780" y="2799184"/>
            <a:chExt cx="3478289" cy="877077"/>
          </a:xfrm>
        </p:grpSpPr>
        <p:sp>
          <p:nvSpPr>
            <p:cNvPr id="16" name="矩形 15"/>
            <p:cNvSpPr/>
            <p:nvPr/>
          </p:nvSpPr>
          <p:spPr>
            <a:xfrm>
              <a:off x="2120780" y="2799184"/>
              <a:ext cx="3478289" cy="877077"/>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cxnSp>
          <p:nvCxnSpPr>
            <p:cNvPr id="14" name="直线连接符 4"/>
            <p:cNvCxnSpPr/>
            <p:nvPr/>
          </p:nvCxnSpPr>
          <p:spPr>
            <a:xfrm flipV="1">
              <a:off x="2655474" y="2799186"/>
              <a:ext cx="337485" cy="8770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8" name="文本框 17"/>
          <p:cNvSpPr txBox="1"/>
          <p:nvPr/>
        </p:nvSpPr>
        <p:spPr>
          <a:xfrm>
            <a:off x="963295" y="826770"/>
            <a:ext cx="1392555" cy="368300"/>
          </a:xfrm>
          <a:prstGeom prst="rect">
            <a:avLst/>
          </a:prstGeom>
          <a:noFill/>
        </p:spPr>
        <p:txBody>
          <a:bodyPr wrap="square" rtlCol="0">
            <a:spAutoFit/>
          </a:bodyPr>
          <a:p>
            <a:r>
              <a:rPr lang="en-US" altLang="zh-CN">
                <a:latin typeface="黑体-简" panose="02000000000000000000" charset="-122"/>
                <a:ea typeface="黑体-简" panose="02000000000000000000" charset="-122"/>
              </a:rPr>
              <a:t>2016-CVPR</a:t>
            </a:r>
            <a:endParaRPr lang="en-US" altLang="zh-CN">
              <a:latin typeface="黑体-简" panose="02000000000000000000" charset="-122"/>
              <a:ea typeface="黑体-简" panose="02000000000000000000" charset="-122"/>
            </a:endParaRPr>
          </a:p>
        </p:txBody>
      </p:sp>
      <p:sp>
        <p:nvSpPr>
          <p:cNvPr id="20" name="文本框 19"/>
          <p:cNvSpPr txBox="1"/>
          <p:nvPr/>
        </p:nvSpPr>
        <p:spPr>
          <a:xfrm>
            <a:off x="6337300" y="2656205"/>
            <a:ext cx="5649595" cy="2306955"/>
          </a:xfrm>
          <a:prstGeom prst="rect">
            <a:avLst/>
          </a:prstGeom>
          <a:noFill/>
        </p:spPr>
        <p:txBody>
          <a:bodyPr wrap="square" rtlCol="0">
            <a:spAutoFit/>
          </a:bodyPr>
          <a:p>
            <a:pPr algn="l"/>
            <a:r>
              <a:rPr sz="1600">
                <a:latin typeface="黑体-简" panose="02000000000000000000" charset="-122"/>
                <a:ea typeface="黑体-简" panose="02000000000000000000" charset="-122"/>
                <a:cs typeface="黑体-简" panose="02000000000000000000" charset="-122"/>
                <a:sym typeface="+mn-ea"/>
              </a:rPr>
              <a:t>YOLO</a:t>
            </a:r>
            <a:r>
              <a:rPr lang="en-US" sz="1600">
                <a:latin typeface="黑体-简" panose="02000000000000000000" charset="-122"/>
                <a:ea typeface="黑体-简" panose="02000000000000000000" charset="-122"/>
                <a:cs typeface="黑体-简" panose="02000000000000000000" charset="-122"/>
                <a:sym typeface="+mn-ea"/>
              </a:rPr>
              <a:t>--</a:t>
            </a:r>
            <a:r>
              <a:rPr sz="1600">
                <a:latin typeface="黑体-简" panose="02000000000000000000" charset="-122"/>
                <a:ea typeface="黑体-简" panose="02000000000000000000" charset="-122"/>
                <a:cs typeface="黑体-简" panose="02000000000000000000" charset="-122"/>
                <a:sym typeface="+mn-ea"/>
              </a:rPr>
              <a:t>一种新的对象检测方法。</a:t>
            </a:r>
            <a:endParaRPr sz="1600">
              <a:latin typeface="黑体-简" panose="02000000000000000000" charset="-122"/>
              <a:ea typeface="黑体-简" panose="02000000000000000000" charset="-122"/>
              <a:cs typeface="黑体-简" panose="02000000000000000000" charset="-122"/>
              <a:sym typeface="+mn-ea"/>
            </a:endParaRPr>
          </a:p>
          <a:p>
            <a:pPr algn="l"/>
            <a:r>
              <a:rPr sz="1600">
                <a:latin typeface="黑体-简" panose="02000000000000000000" charset="-122"/>
                <a:ea typeface="黑体-简" panose="02000000000000000000" charset="-122"/>
                <a:cs typeface="黑体-简" panose="02000000000000000000" charset="-122"/>
                <a:sym typeface="+mn-ea"/>
              </a:rPr>
              <a:t>将对象检测框架化为对空间分隔的边界框和相关类概率的回归问题。</a:t>
            </a:r>
            <a:endParaRPr sz="1600">
              <a:latin typeface="黑体-简" panose="02000000000000000000" charset="-122"/>
              <a:ea typeface="黑体-简" panose="02000000000000000000" charset="-122"/>
              <a:cs typeface="黑体-简" panose="02000000000000000000" charset="-122"/>
              <a:sym typeface="+mn-ea"/>
            </a:endParaRPr>
          </a:p>
          <a:p>
            <a:pPr algn="l"/>
            <a:r>
              <a:rPr sz="1600">
                <a:latin typeface="黑体-简" panose="02000000000000000000" charset="-122"/>
                <a:ea typeface="黑体-简" panose="02000000000000000000" charset="-122"/>
                <a:cs typeface="黑体-简" panose="02000000000000000000" charset="-122"/>
                <a:sym typeface="+mn-ea"/>
              </a:rPr>
              <a:t>单个神经网络可以在一次评估中直接从完整图像中预测边界框和类概率。由于整个检测管道是单个网络，因此可以直接在检测性能上进行端到端优化。</a:t>
            </a:r>
            <a:endParaRPr sz="1600">
              <a:latin typeface="黑体-简" panose="02000000000000000000" charset="-122"/>
              <a:ea typeface="黑体-简" panose="02000000000000000000" charset="-122"/>
              <a:cs typeface="黑体-简" panose="02000000000000000000" charset="-122"/>
              <a:sym typeface="+mn-ea"/>
            </a:endParaRPr>
          </a:p>
          <a:p>
            <a:pPr algn="l"/>
            <a:r>
              <a:rPr sz="1600">
                <a:latin typeface="黑体-简" panose="02000000000000000000" charset="-122"/>
                <a:ea typeface="黑体-简" panose="02000000000000000000" charset="-122"/>
                <a:cs typeface="黑体-简" panose="02000000000000000000" charset="-122"/>
                <a:sym typeface="+mn-ea"/>
              </a:rPr>
              <a:t>与最新的检测系统相比，YOLO会产生更多的定位错误，但预测背景假阳性的可能性较小。</a:t>
            </a:r>
            <a:endParaRPr sz="1600">
              <a:latin typeface="黑体-简" panose="02000000000000000000" charset="-122"/>
              <a:ea typeface="黑体-简" panose="02000000000000000000" charset="-122"/>
              <a:cs typeface="黑体-简" panose="02000000000000000000" charset="-122"/>
              <a:sym typeface="+mn-ea"/>
            </a:endParaRPr>
          </a:p>
          <a:p>
            <a:pPr algn="l"/>
            <a:r>
              <a:rPr lang="zh-CN" sz="1600">
                <a:latin typeface="黑体-简" panose="02000000000000000000" charset="-122"/>
                <a:ea typeface="黑体-简" panose="02000000000000000000" charset="-122"/>
                <a:cs typeface="黑体-简" panose="02000000000000000000" charset="-122"/>
                <a:sym typeface="+mn-ea"/>
              </a:rPr>
              <a:t>数据集 ：</a:t>
            </a:r>
            <a:r>
              <a:rPr lang="en-US" altLang="zh-CN" sz="1600">
                <a:latin typeface="黑体-简" panose="02000000000000000000" charset="-122"/>
                <a:ea typeface="黑体-简" panose="02000000000000000000" charset="-122"/>
                <a:cs typeface="黑体-简" panose="02000000000000000000" charset="-122"/>
                <a:sym typeface="+mn-ea"/>
              </a:rPr>
              <a:t>ImageNet</a:t>
            </a:r>
            <a:endParaRPr lang="en-US" altLang="zh-CN" sz="1600">
              <a:latin typeface="黑体-简" panose="02000000000000000000" charset="-122"/>
              <a:ea typeface="黑体-简" panose="02000000000000000000" charset="-122"/>
              <a:cs typeface="黑体-简" panose="02000000000000000000" charset="-122"/>
              <a:sym typeface="+mn-ea"/>
            </a:endParaRPr>
          </a:p>
        </p:txBody>
      </p:sp>
      <p:pic>
        <p:nvPicPr>
          <p:cNvPr id="4" name="图片 3"/>
          <p:cNvPicPr/>
          <p:nvPr/>
        </p:nvPicPr>
        <p:blipFill>
          <a:blip r:embed="rId1"/>
          <a:stretch>
            <a:fillRect/>
          </a:stretch>
        </p:blipFill>
        <p:spPr>
          <a:xfrm>
            <a:off x="413385" y="2576830"/>
            <a:ext cx="5760000" cy="2880000"/>
          </a:xfrm>
          <a:prstGeom prst="rect">
            <a:avLst/>
          </a:prstGeom>
        </p:spPr>
      </p:pic>
      <p:sp>
        <p:nvSpPr>
          <p:cNvPr id="10" name="文本框 9"/>
          <p:cNvSpPr txBox="1"/>
          <p:nvPr/>
        </p:nvSpPr>
        <p:spPr>
          <a:xfrm>
            <a:off x="413385" y="1631950"/>
            <a:ext cx="11315700" cy="398780"/>
          </a:xfrm>
          <a:prstGeom prst="rect">
            <a:avLst/>
          </a:prstGeom>
          <a:noFill/>
        </p:spPr>
        <p:txBody>
          <a:bodyPr wrap="square" rtlCol="0">
            <a:spAutoFit/>
          </a:bodyPr>
          <a:p>
            <a:r>
              <a:rPr lang="en-US" altLang="zh-CN" sz="2000" b="1">
                <a:latin typeface="黑体-简" panose="02000000000000000000" charset="-122"/>
                <a:ea typeface="黑体-简" panose="02000000000000000000" charset="-122"/>
              </a:rPr>
              <a:t>You Only Look Once:Unified,Real-Time Object Detection</a:t>
            </a:r>
            <a:endParaRPr lang="en-US" altLang="zh-CN" sz="2000" b="1">
              <a:latin typeface="黑体-简" panose="02000000000000000000" charset="-122"/>
              <a:ea typeface="黑体-简" panose="02000000000000000000" charset="-122"/>
            </a:endParaRPr>
          </a:p>
        </p:txBody>
      </p:sp>
      <p:pic>
        <p:nvPicPr>
          <p:cNvPr id="2" name="图片 1"/>
          <p:cNvPicPr/>
          <p:nvPr/>
        </p:nvPicPr>
        <p:blipFill>
          <a:blip r:embed="rId2"/>
          <a:stretch>
            <a:fillRect/>
          </a:stretch>
        </p:blipFill>
        <p:spPr>
          <a:xfrm>
            <a:off x="6586855" y="911860"/>
            <a:ext cx="5400000" cy="720000"/>
          </a:xfrm>
          <a:prstGeom prst="rect">
            <a:avLst/>
          </a:prstGeom>
        </p:spPr>
      </p:pic>
      <p:pic>
        <p:nvPicPr>
          <p:cNvPr id="3" name="图片 2"/>
          <p:cNvPicPr/>
          <p:nvPr/>
        </p:nvPicPr>
        <p:blipFill>
          <a:blip r:embed="rId3"/>
          <a:stretch>
            <a:fillRect/>
          </a:stretch>
        </p:blipFill>
        <p:spPr>
          <a:xfrm>
            <a:off x="6586855" y="106680"/>
            <a:ext cx="5400000" cy="720000"/>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1828</Words>
  <Application>WPS 演示</Application>
  <PresentationFormat>宽屏</PresentationFormat>
  <Paragraphs>104</Paragraphs>
  <Slides>12</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12</vt:i4>
      </vt:variant>
    </vt:vector>
  </HeadingPairs>
  <TitlesOfParts>
    <vt:vector size="30" baseType="lpstr">
      <vt:lpstr>Arial</vt:lpstr>
      <vt:lpstr>方正书宋_GBK</vt:lpstr>
      <vt:lpstr>Wingdings</vt:lpstr>
      <vt:lpstr>Arial</vt:lpstr>
      <vt:lpstr>Heiti SC Light</vt:lpstr>
      <vt:lpstr>苹方-简</vt:lpstr>
      <vt:lpstr>黑体-简</vt:lpstr>
      <vt:lpstr>DengXian</vt:lpstr>
      <vt:lpstr>汉仪中等线KW</vt:lpstr>
      <vt:lpstr>微软雅黑</vt:lpstr>
      <vt:lpstr>汉仪旗黑KW</vt:lpstr>
      <vt:lpstr>宋体</vt:lpstr>
      <vt:lpstr>Arial Unicode MS</vt:lpstr>
      <vt:lpstr>汉仪书宋二KW</vt:lpstr>
      <vt:lpstr>DengXian Light</vt:lpstr>
      <vt:lpstr>Calibri</vt:lpstr>
      <vt:lpstr>Helvetica Neue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sunchao</cp:lastModifiedBy>
  <cp:revision>76</cp:revision>
  <dcterms:created xsi:type="dcterms:W3CDTF">2020-02-26T04:14:48Z</dcterms:created>
  <dcterms:modified xsi:type="dcterms:W3CDTF">2020-02-26T04:14:48Z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2052-2.0.0.3163</vt:lpwstr>
  </property>
</Properties>
</file>